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79"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29" r:id="rId19"/>
    <p:sldId id="330" r:id="rId20"/>
    <p:sldId id="315" r:id="rId21"/>
    <p:sldId id="331" r:id="rId22"/>
    <p:sldId id="316" r:id="rId23"/>
    <p:sldId id="317" r:id="rId24"/>
    <p:sldId id="318" r:id="rId25"/>
    <p:sldId id="319" r:id="rId26"/>
    <p:sldId id="320" r:id="rId27"/>
    <p:sldId id="328" r:id="rId28"/>
    <p:sldId id="332" r:id="rId29"/>
    <p:sldId id="333" r:id="rId30"/>
    <p:sldId id="361" r:id="rId31"/>
    <p:sldId id="334" r:id="rId32"/>
    <p:sldId id="335" r:id="rId33"/>
    <p:sldId id="345" r:id="rId34"/>
    <p:sldId id="337" r:id="rId35"/>
    <p:sldId id="338" r:id="rId36"/>
    <p:sldId id="336" r:id="rId37"/>
    <p:sldId id="340" r:id="rId38"/>
    <p:sldId id="341" r:id="rId39"/>
    <p:sldId id="342" r:id="rId40"/>
    <p:sldId id="343" r:id="rId41"/>
    <p:sldId id="344" r:id="rId42"/>
    <p:sldId id="346" r:id="rId43"/>
    <p:sldId id="347" r:id="rId44"/>
    <p:sldId id="348" r:id="rId45"/>
    <p:sldId id="349" r:id="rId46"/>
    <p:sldId id="350" r:id="rId47"/>
    <p:sldId id="360" r:id="rId48"/>
    <p:sldId id="351" r:id="rId49"/>
    <p:sldId id="352" r:id="rId50"/>
    <p:sldId id="353" r:id="rId51"/>
    <p:sldId id="354" r:id="rId52"/>
    <p:sldId id="355" r:id="rId53"/>
    <p:sldId id="356" r:id="rId54"/>
    <p:sldId id="357" r:id="rId55"/>
    <p:sldId id="362" r:id="rId56"/>
    <p:sldId id="35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p:scale>
          <a:sx n="75" d="100"/>
          <a:sy n="75" d="100"/>
        </p:scale>
        <p:origin x="-132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98498-F3AD-464C-8F15-9BECFF52DBEB}" type="datetimeFigureOut">
              <a:rPr lang="en-US" smtClean="0"/>
              <a:pPr/>
              <a:t>4/30/2023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F8320-03FA-41D3-8154-597A0290628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50</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51</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52</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53</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54</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55</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56</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7</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8</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9</a:t>
            </a:fld>
            <a:endParaRPr lang="en-US"/>
          </a:p>
        </p:txBody>
      </p:sp>
    </p:spTree>
    <p:extLst>
      <p:ext uri="{BB962C8B-B14F-4D97-AF65-F5344CB8AC3E}">
        <p14:creationId xmlns:p14="http://schemas.microsoft.com/office/powerpoint/2010/main" xmlns="" val="170530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10</a:t>
            </a:fld>
            <a:endParaRPr lang="en-US"/>
          </a:p>
        </p:txBody>
      </p:sp>
    </p:spTree>
    <p:extLst>
      <p:ext uri="{BB962C8B-B14F-4D97-AF65-F5344CB8AC3E}">
        <p14:creationId xmlns:p14="http://schemas.microsoft.com/office/powerpoint/2010/main" xmlns="" val="17053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C8C51D8-BAD1-4F4A-9107-00ACD3EB3C1D}" type="datetimeFigureOut">
              <a:rPr lang="en-US" smtClean="0"/>
              <a:pPr/>
              <a:t>4/30/2023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C8C51D8-BAD1-4F4A-9107-00ACD3EB3C1D}" type="datetimeFigureOut">
              <a:rPr lang="en-US" smtClean="0"/>
              <a:pPr/>
              <a:t>4/30/2023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C8C51D8-BAD1-4F4A-9107-00ACD3EB3C1D}" type="datetimeFigureOut">
              <a:rPr lang="en-US" smtClean="0"/>
              <a:pPr/>
              <a:t>4/30/2023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C8C51D8-BAD1-4F4A-9107-00ACD3EB3C1D}" type="datetimeFigureOut">
              <a:rPr lang="en-US" smtClean="0"/>
              <a:pPr/>
              <a:t>4/30/2023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C51D8-BAD1-4F4A-9107-00ACD3EB3C1D}" type="datetimeFigureOut">
              <a:rPr lang="en-US" smtClean="0"/>
              <a:pPr/>
              <a:t>4/30/2023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C8C51D8-BAD1-4F4A-9107-00ACD3EB3C1D}" type="datetimeFigureOut">
              <a:rPr lang="en-US" smtClean="0"/>
              <a:pPr/>
              <a:t>4/30/2023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C8C51D8-BAD1-4F4A-9107-00ACD3EB3C1D}" type="datetimeFigureOut">
              <a:rPr lang="en-US" smtClean="0"/>
              <a:pPr/>
              <a:t>4/30/2023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C8C51D8-BAD1-4F4A-9107-00ACD3EB3C1D}" type="datetimeFigureOut">
              <a:rPr lang="en-US" smtClean="0"/>
              <a:pPr/>
              <a:t>4/30/2023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C51D8-BAD1-4F4A-9107-00ACD3EB3C1D}" type="datetimeFigureOut">
              <a:rPr lang="en-US" smtClean="0"/>
              <a:pPr/>
              <a:t>4/30/2023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C51D8-BAD1-4F4A-9107-00ACD3EB3C1D}" type="datetimeFigureOut">
              <a:rPr lang="en-US" smtClean="0"/>
              <a:pPr/>
              <a:t>4/30/2023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C51D8-BAD1-4F4A-9107-00ACD3EB3C1D}" type="datetimeFigureOut">
              <a:rPr lang="en-US" smtClean="0"/>
              <a:pPr/>
              <a:t>4/30/2023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3DF06C-95BC-491D-8F98-77AAFFA1953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C51D8-BAD1-4F4A-9107-00ACD3EB3C1D}" type="datetimeFigureOut">
              <a:rPr lang="en-US" smtClean="0"/>
              <a:pPr/>
              <a:t>4/30/2023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DF06C-95BC-491D-8F98-77AAFFA1953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8662" y="500042"/>
            <a:ext cx="8215338" cy="4955203"/>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Technocrats Institute of </a:t>
            </a:r>
            <a:r>
              <a:rPr lang="en-US" sz="3200" b="1" dirty="0" smtClean="0">
                <a:solidFill>
                  <a:srgbClr val="FF0000"/>
                </a:solidFill>
                <a:latin typeface="Times New Roman" pitchFamily="18" charset="0"/>
                <a:cs typeface="Times New Roman" pitchFamily="18" charset="0"/>
              </a:rPr>
              <a:t>Technology(Excellence), </a:t>
            </a:r>
            <a:r>
              <a:rPr lang="en-US" sz="3200" b="1" dirty="0" smtClean="0">
                <a:solidFill>
                  <a:srgbClr val="FF0000"/>
                </a:solidFill>
                <a:latin typeface="Times New Roman" pitchFamily="18" charset="0"/>
                <a:cs typeface="Times New Roman" pitchFamily="18" charset="0"/>
              </a:rPr>
              <a:t>Bhopal </a:t>
            </a:r>
          </a:p>
          <a:p>
            <a:pPr algn="ctr"/>
            <a:endParaRPr lang="en-US" sz="3200" b="1" dirty="0" smtClean="0">
              <a:solidFill>
                <a:srgbClr val="002060"/>
              </a:solidFill>
              <a:latin typeface="Times New Roman" pitchFamily="18" charset="0"/>
              <a:cs typeface="Times New Roman" pitchFamily="18" charset="0"/>
            </a:endParaRPr>
          </a:p>
          <a:p>
            <a:pPr algn="ctr"/>
            <a:r>
              <a:rPr lang="en-US" sz="4400" b="1" dirty="0" smtClean="0">
                <a:solidFill>
                  <a:srgbClr val="002060"/>
                </a:solidFill>
                <a:latin typeface="Times New Roman" pitchFamily="18" charset="0"/>
                <a:cs typeface="Times New Roman" pitchFamily="18" charset="0"/>
              </a:rPr>
              <a:t>Optical </a:t>
            </a:r>
            <a:r>
              <a:rPr lang="en-US" sz="4400" b="1" dirty="0" err="1" smtClean="0">
                <a:solidFill>
                  <a:srgbClr val="002060"/>
                </a:solidFill>
                <a:latin typeface="Times New Roman" pitchFamily="18" charset="0"/>
                <a:cs typeface="Times New Roman" pitchFamily="18" charset="0"/>
              </a:rPr>
              <a:t>Fibre</a:t>
            </a:r>
            <a:r>
              <a:rPr lang="en-US" sz="4400" b="1" dirty="0" smtClean="0">
                <a:solidFill>
                  <a:srgbClr val="002060"/>
                </a:solidFill>
                <a:latin typeface="Times New Roman" pitchFamily="18" charset="0"/>
                <a:cs typeface="Times New Roman" pitchFamily="18" charset="0"/>
              </a:rPr>
              <a:t> Communication</a:t>
            </a:r>
          </a:p>
          <a:p>
            <a:pPr algn="ctr"/>
            <a:endParaRPr lang="en-US" sz="4400" b="1" dirty="0" smtClean="0">
              <a:solidFill>
                <a:srgbClr val="002060"/>
              </a:solidFill>
              <a:latin typeface="Times New Roman" pitchFamily="18" charset="0"/>
              <a:cs typeface="Times New Roman" pitchFamily="18" charset="0"/>
            </a:endParaRPr>
          </a:p>
          <a:p>
            <a:pPr algn="ctr"/>
            <a:endParaRPr lang="en-US" sz="4400" b="1" dirty="0" smtClean="0">
              <a:solidFill>
                <a:srgbClr val="002060"/>
              </a:solidFill>
              <a:latin typeface="Times New Roman" pitchFamily="18" charset="0"/>
              <a:cs typeface="Times New Roman" pitchFamily="18" charset="0"/>
            </a:endParaRPr>
          </a:p>
          <a:p>
            <a:pPr algn="ctr"/>
            <a:endParaRPr lang="en-US" sz="4400" b="1" dirty="0" smtClean="0">
              <a:solidFill>
                <a:srgbClr val="002060"/>
              </a:solidFill>
              <a:latin typeface="Times New Roman" pitchFamily="18" charset="0"/>
              <a:cs typeface="Times New Roman" pitchFamily="18" charset="0"/>
            </a:endParaRPr>
          </a:p>
          <a:p>
            <a:pPr algn="ctr"/>
            <a:endParaRPr lang="en-US" sz="4400" b="1" dirty="0" smtClean="0">
              <a:solidFill>
                <a:srgbClr val="002060"/>
              </a:solidFill>
              <a:latin typeface="Times New Roman" pitchFamily="18" charset="0"/>
              <a:cs typeface="Times New Roman" pitchFamily="18" charset="0"/>
            </a:endParaRPr>
          </a:p>
        </p:txBody>
      </p:sp>
      <p:sp>
        <p:nvSpPr>
          <p:cNvPr id="13" name="Rectangle 12"/>
          <p:cNvSpPr/>
          <p:nvPr/>
        </p:nvSpPr>
        <p:spPr>
          <a:xfrm>
            <a:off x="1357290" y="3643314"/>
            <a:ext cx="6215106" cy="1323439"/>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Electronics &amp; Communication Engineering</a:t>
            </a:r>
            <a:endParaRPr lang="en-US" sz="2800" b="1" dirty="0">
              <a:solidFill>
                <a:srgbClr val="002060"/>
              </a:solidFill>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EC-VIII</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9296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10</a:t>
            </a:fld>
            <a:endParaRPr lang="en-US" dirty="0"/>
          </a:p>
        </p:txBody>
      </p:sp>
      <p:sp>
        <p:nvSpPr>
          <p:cNvPr id="19" name="Rounded Rectangle 18"/>
          <p:cNvSpPr/>
          <p:nvPr/>
        </p:nvSpPr>
        <p:spPr>
          <a:xfrm>
            <a:off x="3143240" y="27146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642910" y="1571612"/>
            <a:ext cx="8143932" cy="3816429"/>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Absorption </a:t>
            </a:r>
          </a:p>
          <a:p>
            <a:pPr algn="just"/>
            <a:r>
              <a:rPr lang="en-IN" sz="2200" dirty="0" smtClean="0">
                <a:latin typeface="Times New Roman" pitchFamily="18" charset="0"/>
                <a:cs typeface="Times New Roman" pitchFamily="18" charset="0"/>
              </a:rPr>
              <a:t>Absorption loss is related to the material composition and fabrication process of fiber.</a:t>
            </a:r>
          </a:p>
          <a:p>
            <a:pPr algn="just"/>
            <a:endParaRPr lang="en-IN" sz="2200" dirty="0" smtClean="0">
              <a:latin typeface="Times New Roman" pitchFamily="18" charset="0"/>
              <a:cs typeface="Times New Roman" pitchFamily="18" charset="0"/>
            </a:endParaRP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Absorption is caused by three different mechanisms. </a:t>
            </a:r>
          </a:p>
          <a:p>
            <a:pPr algn="just"/>
            <a:r>
              <a:rPr lang="en-IN" sz="2200" dirty="0" smtClean="0">
                <a:latin typeface="Times New Roman" pitchFamily="18" charset="0"/>
                <a:cs typeface="Times New Roman" pitchFamily="18" charset="0"/>
              </a:rPr>
              <a:t>1) Absorption by </a:t>
            </a:r>
            <a:r>
              <a:rPr lang="en-IN" sz="2200" dirty="0" err="1" smtClean="0">
                <a:latin typeface="Times New Roman" pitchFamily="18" charset="0"/>
                <a:cs typeface="Times New Roman" pitchFamily="18" charset="0"/>
              </a:rPr>
              <a:t>atomtic</a:t>
            </a:r>
            <a:r>
              <a:rPr lang="en-IN" sz="2200" dirty="0" smtClean="0">
                <a:latin typeface="Times New Roman" pitchFamily="18" charset="0"/>
                <a:cs typeface="Times New Roman" pitchFamily="18" charset="0"/>
              </a:rPr>
              <a:t> defects in glass composition. </a:t>
            </a:r>
          </a:p>
          <a:p>
            <a:pPr algn="just"/>
            <a:r>
              <a:rPr lang="en-IN" sz="2200" dirty="0" smtClean="0">
                <a:latin typeface="Times New Roman" pitchFamily="18" charset="0"/>
                <a:cs typeface="Times New Roman" pitchFamily="18" charset="0"/>
              </a:rPr>
              <a:t>2) Extrinsic absorption by impurity atoms in glass </a:t>
            </a:r>
            <a:r>
              <a:rPr lang="en-IN" sz="2200" dirty="0" err="1" smtClean="0">
                <a:latin typeface="Times New Roman" pitchFamily="18" charset="0"/>
                <a:cs typeface="Times New Roman" pitchFamily="18" charset="0"/>
              </a:rPr>
              <a:t>matts</a:t>
            </a:r>
            <a:r>
              <a:rPr lang="en-IN" sz="2200" dirty="0" smtClean="0">
                <a:latin typeface="Times New Roman" pitchFamily="18" charset="0"/>
                <a:cs typeface="Times New Roman" pitchFamily="18" charset="0"/>
              </a:rPr>
              <a:t>. </a:t>
            </a:r>
          </a:p>
          <a:p>
            <a:pPr algn="just"/>
            <a:r>
              <a:rPr lang="en-IN" sz="2200" dirty="0" smtClean="0">
                <a:latin typeface="Times New Roman" pitchFamily="18" charset="0"/>
                <a:cs typeface="Times New Roman" pitchFamily="18" charset="0"/>
              </a:rPr>
              <a:t>3) Intrinsic absorption by basic constituent atom of fiber. </a:t>
            </a:r>
          </a:p>
          <a:p>
            <a:pPr algn="just"/>
            <a:r>
              <a:rPr lang="en-IN" sz="2200" dirty="0" smtClean="0">
                <a:latin typeface="Times New Roman" pitchFamily="18" charset="0"/>
                <a:cs typeface="Times New Roman" pitchFamily="18" charset="0"/>
              </a:rPr>
              <a:t> </a:t>
            </a:r>
          </a:p>
          <a:p>
            <a:pPr algn="just"/>
            <a:endParaRPr lang="en-IN" sz="2200" dirty="0">
              <a:latin typeface="Times New Roman" pitchFamily="18" charset="0"/>
              <a:cs typeface="Times New Roman" pitchFamily="18" charset="0"/>
            </a:endParaRPr>
          </a:p>
        </p:txBody>
      </p:sp>
      <p:sp>
        <p:nvSpPr>
          <p:cNvPr id="16" name="Rectangle 15"/>
          <p:cNvSpPr/>
          <p:nvPr/>
        </p:nvSpPr>
        <p:spPr>
          <a:xfrm>
            <a:off x="2071670" y="428604"/>
            <a:ext cx="6000792"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428736"/>
            <a:ext cx="8072494" cy="3816429"/>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Absorption by Atomic Defects </a:t>
            </a:r>
          </a:p>
          <a:p>
            <a:pPr algn="just"/>
            <a:endParaRPr lang="en-IN" sz="2200" b="1"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Atomic defects are imperfections in the atomic structure of the fiber materials such as missing molecules, high density clusters of atom groups. These absorption losses are negligible compared with intrinsic and extrinsic losses.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The absorption effect is most significant when fiber is exposed to ionizing radiation in nuclear reactor, medical therapies, space missions etc. </a:t>
            </a:r>
          </a:p>
          <a:p>
            <a:pPr algn="just"/>
            <a:endParaRPr lang="en-IN" sz="2200" dirty="0">
              <a:latin typeface="Times New Roman" pitchFamily="18" charset="0"/>
              <a:cs typeface="Times New Roman" pitchFamily="18" charset="0"/>
            </a:endParaRPr>
          </a:p>
        </p:txBody>
      </p:sp>
      <p:sp>
        <p:nvSpPr>
          <p:cNvPr id="16" name="Rectangle 15"/>
          <p:cNvSpPr/>
          <p:nvPr/>
        </p:nvSpPr>
        <p:spPr>
          <a:xfrm>
            <a:off x="2071670" y="357166"/>
            <a:ext cx="6000792"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428596" y="1500174"/>
            <a:ext cx="8286808" cy="4154984"/>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Extrinsic Absorption :</a:t>
            </a:r>
          </a:p>
          <a:p>
            <a:pPr algn="just"/>
            <a:endParaRPr lang="en-IN" sz="2200" b="1"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Extrinsic absorption occurs due to electronic transitions between the energy level and because of charge transitions from one ion to another.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 major source of attenuation is from transition of metal impurity ions such as iron, chromium, cobalt and copper.</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Another major extrinsic loss is caused by absorption due to </a:t>
            </a:r>
            <a:r>
              <a:rPr lang="en-IN" sz="2200" b="1" dirty="0" smtClean="0">
                <a:latin typeface="Times New Roman" pitchFamily="18" charset="0"/>
                <a:cs typeface="Times New Roman" pitchFamily="18" charset="0"/>
              </a:rPr>
              <a:t>OH (</a:t>
            </a:r>
            <a:r>
              <a:rPr lang="en-IN" sz="2200" b="1" dirty="0" err="1" smtClean="0">
                <a:latin typeface="Times New Roman" pitchFamily="18" charset="0"/>
                <a:cs typeface="Times New Roman" pitchFamily="18" charset="0"/>
              </a:rPr>
              <a:t>Hydroxil</a:t>
            </a:r>
            <a:r>
              <a:rPr lang="en-IN" sz="2200" b="1" dirty="0" smtClean="0">
                <a:latin typeface="Times New Roman" pitchFamily="18" charset="0"/>
                <a:cs typeface="Times New Roman" pitchFamily="18" charset="0"/>
              </a:rPr>
              <a:t>) ions impurities dissolved in glass. </a:t>
            </a:r>
          </a:p>
          <a:p>
            <a:pPr algn="just"/>
            <a:r>
              <a:rPr lang="en-IN" sz="2200" dirty="0" smtClean="0">
                <a:latin typeface="Times New Roman" pitchFamily="18" charset="0"/>
                <a:cs typeface="Times New Roman" pitchFamily="18" charset="0"/>
              </a:rPr>
              <a:t> </a:t>
            </a:r>
          </a:p>
          <a:p>
            <a:pPr algn="just"/>
            <a:endParaRPr lang="en-IN" sz="2200" dirty="0">
              <a:latin typeface="Times New Roman" pitchFamily="18" charset="0"/>
              <a:cs typeface="Times New Roman" pitchFamily="18" charset="0"/>
            </a:endParaRPr>
          </a:p>
        </p:txBody>
      </p:sp>
      <p:sp>
        <p:nvSpPr>
          <p:cNvPr id="16" name="Rectangle 15"/>
          <p:cNvSpPr/>
          <p:nvPr/>
        </p:nvSpPr>
        <p:spPr>
          <a:xfrm>
            <a:off x="2428860" y="428604"/>
            <a:ext cx="5286412" cy="646331"/>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428736"/>
            <a:ext cx="8215370" cy="5509200"/>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Intrinsic Absorption :</a:t>
            </a:r>
          </a:p>
          <a:p>
            <a:pPr algn="just"/>
            <a:r>
              <a:rPr lang="en-IN" sz="2200" dirty="0" smtClean="0">
                <a:latin typeface="Times New Roman" pitchFamily="18" charset="0"/>
                <a:cs typeface="Times New Roman" pitchFamily="18" charset="0"/>
              </a:rPr>
              <a:t>Intrinsic absorption occurs when material is in absolutely pure state, no density variation and </a:t>
            </a:r>
            <a:r>
              <a:rPr lang="en-IN" sz="2200" dirty="0" err="1" smtClean="0">
                <a:latin typeface="Times New Roman" pitchFamily="18" charset="0"/>
                <a:cs typeface="Times New Roman" pitchFamily="18" charset="0"/>
              </a:rPr>
              <a:t>inhomogenities</a:t>
            </a:r>
            <a:r>
              <a:rPr lang="en-IN" sz="2200" dirty="0" smtClean="0">
                <a:latin typeface="Times New Roman" pitchFamily="18" charset="0"/>
                <a:cs typeface="Times New Roman" pitchFamily="18" charset="0"/>
              </a:rPr>
              <a:t>. Thus intrinsic absorption sets the fundamental lower limit on absorption for any particular material.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Intrinsic absorption results from electronic absorption bands in UV region and from atomic vibration bands in the near infrared region.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The electronic absorption bands are associated with the band gaps of amorphous glass materials.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 the IR (infrared) region above 1.2 </a:t>
            </a:r>
            <a:r>
              <a:rPr lang="en-IN" sz="2200" dirty="0" err="1" smtClean="0">
                <a:latin typeface="Times New Roman" pitchFamily="18" charset="0"/>
                <a:cs typeface="Times New Roman" pitchFamily="18" charset="0"/>
              </a:rPr>
              <a:t>μm</a:t>
            </a:r>
            <a:r>
              <a:rPr lang="en-IN" sz="2200" dirty="0" smtClean="0">
                <a:latin typeface="Times New Roman" pitchFamily="18" charset="0"/>
                <a:cs typeface="Times New Roman" pitchFamily="18" charset="0"/>
              </a:rPr>
              <a:t> the optical waveguide loss is determined by presence of the OH ions and inherent IR absorption of the constituent materials. </a:t>
            </a:r>
          </a:p>
          <a:p>
            <a:pPr algn="just"/>
            <a:endParaRPr lang="en-IN" sz="2200"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sp>
        <p:nvSpPr>
          <p:cNvPr id="16" name="Rectangle 15"/>
          <p:cNvSpPr/>
          <p:nvPr/>
        </p:nvSpPr>
        <p:spPr>
          <a:xfrm>
            <a:off x="2500298" y="428604"/>
            <a:ext cx="5500726" cy="646331"/>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642910" y="1643050"/>
            <a:ext cx="8001056" cy="3139321"/>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Rayleigh Scattering Losses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Scattering losses exists in optical </a:t>
            </a:r>
            <a:r>
              <a:rPr lang="en-IN" sz="2200" dirty="0" err="1" smtClean="0">
                <a:latin typeface="Times New Roman" pitchFamily="18" charset="0"/>
                <a:cs typeface="Times New Roman" pitchFamily="18" charset="0"/>
              </a:rPr>
              <a:t>fibers</a:t>
            </a:r>
            <a:r>
              <a:rPr lang="en-IN" sz="2200" dirty="0" smtClean="0">
                <a:latin typeface="Times New Roman" pitchFamily="18" charset="0"/>
                <a:cs typeface="Times New Roman" pitchFamily="18" charset="0"/>
              </a:rPr>
              <a:t> because of microscopic variations in the material density and composition. As glass is composed by randomly connected network of molecules and several oxides (e.g. SiO2, GeO2 and P2O5), these are the major cause of compositional structure fluctuation. These two effects results to variation in refractive index and Rayleigh type scattering of light. </a:t>
            </a:r>
          </a:p>
          <a:p>
            <a:pPr algn="just"/>
            <a:endParaRPr lang="en-IN" sz="2200" dirty="0">
              <a:latin typeface="Times New Roman" pitchFamily="18" charset="0"/>
              <a:cs typeface="Times New Roman" pitchFamily="18" charset="0"/>
            </a:endParaRPr>
          </a:p>
        </p:txBody>
      </p:sp>
      <p:sp>
        <p:nvSpPr>
          <p:cNvPr id="16" name="Rectangle 15"/>
          <p:cNvSpPr/>
          <p:nvPr/>
        </p:nvSpPr>
        <p:spPr>
          <a:xfrm>
            <a:off x="2285984" y="571480"/>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428596" y="1285860"/>
            <a:ext cx="8501122" cy="2031325"/>
          </a:xfrm>
          <a:prstGeom prst="rect">
            <a:avLst/>
          </a:prstGeom>
          <a:noFill/>
        </p:spPr>
        <p:txBody>
          <a:bodyPr wrap="square" rtlCol="0">
            <a:spAutoFit/>
          </a:bodyPr>
          <a:lstStyle/>
          <a:p>
            <a:pPr algn="just"/>
            <a:r>
              <a:rPr lang="en-IN" sz="2100" b="1" dirty="0" err="1" smtClean="0">
                <a:latin typeface="Times New Roman" pitchFamily="18" charset="0"/>
                <a:cs typeface="Times New Roman" pitchFamily="18" charset="0"/>
              </a:rPr>
              <a:t>Radiative</a:t>
            </a:r>
            <a:r>
              <a:rPr lang="en-IN" sz="2100" b="1" dirty="0" smtClean="0">
                <a:latin typeface="Times New Roman" pitchFamily="18" charset="0"/>
                <a:cs typeface="Times New Roman" pitchFamily="18" charset="0"/>
              </a:rPr>
              <a:t> loss: Bending Loss :</a:t>
            </a:r>
          </a:p>
          <a:p>
            <a:pPr algn="just"/>
            <a:r>
              <a:rPr lang="en-IN" sz="2100" dirty="0" smtClean="0">
                <a:latin typeface="Times New Roman" pitchFamily="18" charset="0"/>
                <a:cs typeface="Times New Roman" pitchFamily="18" charset="0"/>
              </a:rPr>
              <a:t>Losses due to curvature and losses caused by an abrupt change in radius of curvature are referred to as ‘bending losses.’ </a:t>
            </a:r>
          </a:p>
          <a:p>
            <a:pPr algn="just"/>
            <a:r>
              <a:rPr lang="en-IN" sz="2100" dirty="0" smtClean="0">
                <a:latin typeface="Times New Roman" pitchFamily="18" charset="0"/>
                <a:cs typeface="Times New Roman" pitchFamily="18" charset="0"/>
              </a:rPr>
              <a:t>The sharp bend of a fiber causes significant </a:t>
            </a:r>
            <a:r>
              <a:rPr lang="en-IN" sz="2100" dirty="0" err="1" smtClean="0">
                <a:latin typeface="Times New Roman" pitchFamily="18" charset="0"/>
                <a:cs typeface="Times New Roman" pitchFamily="18" charset="0"/>
              </a:rPr>
              <a:t>radiative</a:t>
            </a:r>
            <a:r>
              <a:rPr lang="en-IN" sz="2100" dirty="0" smtClean="0">
                <a:latin typeface="Times New Roman" pitchFamily="18" charset="0"/>
                <a:cs typeface="Times New Roman" pitchFamily="18" charset="0"/>
              </a:rPr>
              <a:t> losses and there is also possibility of mechanical failure. </a:t>
            </a:r>
          </a:p>
          <a:p>
            <a:pPr algn="just"/>
            <a:endParaRPr lang="en-IN" sz="21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1000100" y="3214686"/>
            <a:ext cx="7072362" cy="2786082"/>
          </a:xfrm>
          <a:prstGeom prst="rect">
            <a:avLst/>
          </a:prstGeom>
          <a:noFill/>
          <a:ln w="9525">
            <a:noFill/>
            <a:miter lim="800000"/>
            <a:headEnd/>
            <a:tailEnd/>
          </a:ln>
          <a:effectLst/>
        </p:spPr>
      </p:pic>
      <p:sp>
        <p:nvSpPr>
          <p:cNvPr id="16" name="Rectangle 15"/>
          <p:cNvSpPr/>
          <p:nvPr/>
        </p:nvSpPr>
        <p:spPr>
          <a:xfrm>
            <a:off x="2500298" y="428604"/>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285720" y="1428736"/>
            <a:ext cx="8858280" cy="1785104"/>
          </a:xfrm>
          <a:prstGeom prst="rect">
            <a:avLst/>
          </a:prstGeom>
          <a:noFill/>
        </p:spPr>
        <p:txBody>
          <a:bodyPr wrap="square" rtlCol="0">
            <a:spAutoFit/>
          </a:bodyPr>
          <a:lstStyle/>
          <a:p>
            <a:pPr algn="just"/>
            <a:r>
              <a:rPr lang="en-IN" sz="2200" b="1" dirty="0" err="1" smtClean="0">
                <a:latin typeface="Times New Roman" pitchFamily="18" charset="0"/>
                <a:cs typeface="Times New Roman" pitchFamily="18" charset="0"/>
              </a:rPr>
              <a:t>Microbending</a:t>
            </a:r>
            <a:r>
              <a:rPr lang="en-IN" sz="2200" b="1" dirty="0" smtClean="0">
                <a:latin typeface="Times New Roman" pitchFamily="18" charset="0"/>
                <a:cs typeface="Times New Roman" pitchFamily="18" charset="0"/>
              </a:rPr>
              <a:t> : </a:t>
            </a:r>
          </a:p>
          <a:p>
            <a:pPr algn="just"/>
            <a:r>
              <a:rPr lang="en-IN" sz="2200" dirty="0" err="1" smtClean="0">
                <a:latin typeface="Times New Roman" pitchFamily="18" charset="0"/>
                <a:cs typeface="Times New Roman" pitchFamily="18" charset="0"/>
              </a:rPr>
              <a:t>Microbending</a:t>
            </a:r>
            <a:r>
              <a:rPr lang="en-IN" sz="2200" dirty="0" smtClean="0">
                <a:latin typeface="Times New Roman" pitchFamily="18" charset="0"/>
                <a:cs typeface="Times New Roman" pitchFamily="18" charset="0"/>
              </a:rPr>
              <a:t> is a loss due to small bending or distortions. This small </a:t>
            </a:r>
            <a:r>
              <a:rPr lang="en-IN" sz="2200" dirty="0" err="1" smtClean="0">
                <a:latin typeface="Times New Roman" pitchFamily="18" charset="0"/>
                <a:cs typeface="Times New Roman" pitchFamily="18" charset="0"/>
              </a:rPr>
              <a:t>microbending</a:t>
            </a:r>
            <a:r>
              <a:rPr lang="en-IN" sz="2200" dirty="0" smtClean="0">
                <a:latin typeface="Times New Roman" pitchFamily="18" charset="0"/>
                <a:cs typeface="Times New Roman" pitchFamily="18" charset="0"/>
              </a:rPr>
              <a:t> is not visible. The losses due to this are temperature related, tensile related or crush related. </a:t>
            </a:r>
          </a:p>
          <a:p>
            <a:pPr algn="just"/>
            <a:endParaRPr lang="en-IN" sz="22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srcRect/>
          <a:stretch>
            <a:fillRect/>
          </a:stretch>
        </p:blipFill>
        <p:spPr bwMode="auto">
          <a:xfrm>
            <a:off x="1571604" y="2928934"/>
            <a:ext cx="6057900" cy="3333759"/>
          </a:xfrm>
          <a:prstGeom prst="rect">
            <a:avLst/>
          </a:prstGeom>
          <a:noFill/>
          <a:ln w="9525">
            <a:noFill/>
            <a:miter lim="800000"/>
            <a:headEnd/>
            <a:tailEnd/>
          </a:ln>
          <a:effectLst/>
        </p:spPr>
      </p:pic>
      <p:sp>
        <p:nvSpPr>
          <p:cNvPr id="16" name="Rectangle 15"/>
          <p:cNvSpPr/>
          <p:nvPr/>
        </p:nvSpPr>
        <p:spPr>
          <a:xfrm>
            <a:off x="2714612" y="571480"/>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357158" y="1214422"/>
            <a:ext cx="8643998" cy="4662815"/>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Signal Distortion in Optical Waveguide :</a:t>
            </a:r>
          </a:p>
          <a:p>
            <a:pPr algn="just"/>
            <a:endParaRPr lang="en-IN" sz="2200" dirty="0" smtClean="0">
              <a:latin typeface="Times New Roman" pitchFamily="18" charset="0"/>
              <a:cs typeface="Times New Roman" pitchFamily="18" charset="0"/>
            </a:endParaRPr>
          </a:p>
          <a:p>
            <a:pPr algn="just">
              <a:lnSpc>
                <a:spcPct val="150000"/>
              </a:lnSpc>
              <a:buFont typeface="Arial" pitchFamily="34" charset="0"/>
              <a:buChar char="•"/>
            </a:pPr>
            <a:r>
              <a:rPr lang="en-IN" sz="2200" dirty="0" smtClean="0">
                <a:latin typeface="Times New Roman" pitchFamily="18" charset="0"/>
                <a:cs typeface="Times New Roman" pitchFamily="18" charset="0"/>
              </a:rPr>
              <a:t>The pulse get distorted as it travels along the fiber lengths. </a:t>
            </a:r>
          </a:p>
          <a:p>
            <a:pPr algn="just">
              <a:lnSpc>
                <a:spcPct val="150000"/>
              </a:lnSpc>
              <a:buFont typeface="Arial" pitchFamily="34" charset="0"/>
              <a:buChar char="•"/>
            </a:pPr>
            <a:r>
              <a:rPr lang="en-IN" sz="2200" dirty="0" smtClean="0">
                <a:latin typeface="Times New Roman" pitchFamily="18" charset="0"/>
                <a:cs typeface="Times New Roman" pitchFamily="18" charset="0"/>
              </a:rPr>
              <a:t>Pulse spreading in fiber is referred as </a:t>
            </a:r>
            <a:r>
              <a:rPr lang="en-IN" sz="2200" b="1" dirty="0" smtClean="0">
                <a:latin typeface="Times New Roman" pitchFamily="18" charset="0"/>
                <a:cs typeface="Times New Roman" pitchFamily="18" charset="0"/>
              </a:rPr>
              <a:t>dispersion</a:t>
            </a:r>
            <a:r>
              <a:rPr lang="en-IN" sz="2200" dirty="0" smtClean="0">
                <a:latin typeface="Times New Roman" pitchFamily="18" charset="0"/>
                <a:cs typeface="Times New Roman" pitchFamily="18" charset="0"/>
              </a:rPr>
              <a:t>. </a:t>
            </a:r>
          </a:p>
          <a:p>
            <a:pPr algn="just">
              <a:lnSpc>
                <a:spcPct val="150000"/>
              </a:lnSpc>
              <a:buFont typeface="Arial" pitchFamily="34" charset="0"/>
              <a:buChar char="•"/>
            </a:pPr>
            <a:r>
              <a:rPr lang="en-IN" sz="2200" dirty="0" smtClean="0">
                <a:latin typeface="Times New Roman" pitchFamily="18" charset="0"/>
                <a:cs typeface="Times New Roman" pitchFamily="18" charset="0"/>
              </a:rPr>
              <a:t>Dispersion is caused by difference in the propagation times of light rays that takes different paths during the propagation. </a:t>
            </a:r>
          </a:p>
          <a:p>
            <a:pPr algn="just">
              <a:lnSpc>
                <a:spcPct val="150000"/>
              </a:lnSpc>
              <a:buFont typeface="Arial" pitchFamily="34" charset="0"/>
              <a:buChar char="•"/>
            </a:pPr>
            <a:r>
              <a:rPr lang="en-IN" sz="2200" dirty="0" smtClean="0">
                <a:latin typeface="Times New Roman" pitchFamily="18" charset="0"/>
                <a:cs typeface="Times New Roman" pitchFamily="18" charset="0"/>
              </a:rPr>
              <a:t>The light pulses travelling down the fiber encounter dispersion effect because of this the pulse spreads out in time domain. </a:t>
            </a:r>
          </a:p>
          <a:p>
            <a:pPr algn="just">
              <a:lnSpc>
                <a:spcPct val="150000"/>
              </a:lnSpc>
              <a:buFont typeface="Arial" pitchFamily="34" charset="0"/>
              <a:buChar char="•"/>
            </a:pPr>
            <a:r>
              <a:rPr lang="en-IN" sz="2200" dirty="0" smtClean="0">
                <a:latin typeface="Times New Roman" pitchFamily="18" charset="0"/>
                <a:cs typeface="Times New Roman" pitchFamily="18" charset="0"/>
              </a:rPr>
              <a:t>Dispersion limits the information bandwidth. </a:t>
            </a:r>
          </a:p>
          <a:p>
            <a:pPr algn="just"/>
            <a:endParaRPr lang="en-IN" sz="2200" dirty="0">
              <a:latin typeface="Times New Roman" pitchFamily="18" charset="0"/>
              <a:cs typeface="Times New Roman" pitchFamily="18" charset="0"/>
            </a:endParaRPr>
          </a:p>
        </p:txBody>
      </p:sp>
      <p:sp>
        <p:nvSpPr>
          <p:cNvPr id="16" name="Rectangle 15"/>
          <p:cNvSpPr/>
          <p:nvPr/>
        </p:nvSpPr>
        <p:spPr>
          <a:xfrm>
            <a:off x="2214546" y="357166"/>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18</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1026" name="Picture 2"/>
          <p:cNvPicPr>
            <a:picLocks noChangeAspect="1" noChangeArrowheads="1"/>
          </p:cNvPicPr>
          <p:nvPr/>
        </p:nvPicPr>
        <p:blipFill>
          <a:blip r:embed="rId3"/>
          <a:srcRect/>
          <a:stretch>
            <a:fillRect/>
          </a:stretch>
        </p:blipFill>
        <p:spPr bwMode="auto">
          <a:xfrm>
            <a:off x="1071538" y="1357298"/>
            <a:ext cx="7392389" cy="4786346"/>
          </a:xfrm>
          <a:prstGeom prst="rect">
            <a:avLst/>
          </a:prstGeom>
          <a:noFill/>
          <a:ln w="9525">
            <a:noFill/>
            <a:miter lim="800000"/>
            <a:headEnd/>
            <a:tailEnd/>
          </a:ln>
          <a:effectLst/>
        </p:spPr>
      </p:pic>
      <p:sp>
        <p:nvSpPr>
          <p:cNvPr id="16" name="Rectangle 15"/>
          <p:cNvSpPr/>
          <p:nvPr/>
        </p:nvSpPr>
        <p:spPr>
          <a:xfrm>
            <a:off x="2285984" y="285728"/>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642910" y="1285860"/>
            <a:ext cx="8001056" cy="5632311"/>
          </a:xfrm>
          <a:prstGeom prst="rect">
            <a:avLst/>
          </a:prstGeom>
          <a:noFill/>
        </p:spPr>
        <p:txBody>
          <a:bodyPr wrap="square" rtlCol="0">
            <a:spAutoFit/>
          </a:bodyPr>
          <a:lstStyle/>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Fig. in previous slide  shows, after travelling some distance, pulse starts broadening and overlap with the neighbouring pulses.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At certain distance the pulses are not even distinguishable and error will occur at receiver. Therefore the information capacity is specified by bandwidth-distance product (MHz . km).</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For step index bandwidth distance product is 20 MHz . km and for graded index it is 2.5 MHz . km. </a:t>
            </a:r>
          </a:p>
          <a:p>
            <a:pPr algn="just"/>
            <a:r>
              <a:rPr lang="en-IN" sz="2400" dirty="0" smtClean="0">
                <a:latin typeface="Times New Roman" pitchFamily="18" charset="0"/>
                <a:cs typeface="Times New Roman" pitchFamily="18" charset="0"/>
              </a:rPr>
              <a:t>Dispersion is measured in picoseconds, </a:t>
            </a:r>
            <a:r>
              <a:rPr lang="en-IN" sz="2400" dirty="0" err="1" smtClean="0">
                <a:latin typeface="Times New Roman" pitchFamily="18" charset="0"/>
                <a:cs typeface="Times New Roman" pitchFamily="18" charset="0"/>
              </a:rPr>
              <a:t>nanometer</a:t>
            </a:r>
            <a:r>
              <a:rPr lang="en-IN" sz="2400" dirty="0" smtClean="0">
                <a:latin typeface="Times New Roman" pitchFamily="18" charset="0"/>
                <a:cs typeface="Times New Roman" pitchFamily="18" charset="0"/>
              </a:rPr>
              <a:t> per </a:t>
            </a:r>
            <a:r>
              <a:rPr lang="en-IN" sz="2400" dirty="0" err="1" smtClean="0">
                <a:latin typeface="Times New Roman" pitchFamily="18" charset="0"/>
                <a:cs typeface="Times New Roman" pitchFamily="18" charset="0"/>
              </a:rPr>
              <a:t>kilometer</a:t>
            </a:r>
            <a:r>
              <a:rPr lang="en-IN" sz="2400" dirty="0" smtClean="0">
                <a:latin typeface="Times New Roman" pitchFamily="18" charset="0"/>
                <a:cs typeface="Times New Roman" pitchFamily="18" charset="0"/>
              </a:rPr>
              <a:t>. </a:t>
            </a:r>
          </a:p>
          <a:p>
            <a:pPr algn="just"/>
            <a:endParaRPr lang="en-IN" sz="2400" dirty="0" smtClean="0">
              <a:latin typeface="Times New Roman" pitchFamily="18" charset="0"/>
              <a:cs typeface="Times New Roman" pitchFamily="18" charset="0"/>
            </a:endParaRP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400110"/>
          </a:xfrm>
          <a:prstGeom prst="rect">
            <a:avLst/>
          </a:prstGeom>
          <a:noFill/>
        </p:spPr>
        <p:txBody>
          <a:bodyPr wrap="square" rtlCol="0">
            <a:spAutoFit/>
          </a:bodyPr>
          <a:lstStyle/>
          <a:p>
            <a:pPr algn="ctr"/>
            <a:r>
              <a:rPr lang="en-US" sz="2000" b="1" dirty="0" smtClean="0">
                <a:solidFill>
                  <a:srgbClr val="FF0000"/>
                </a:solidFill>
                <a:latin typeface="Times New Roman" pitchFamily="18" charset="0"/>
                <a:cs typeface="Times New Roman" pitchFamily="18" charset="0"/>
              </a:rPr>
              <a:t>Technocrats Institute of Technology(Excellence), Bhopal </a:t>
            </a: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3" name="TextBox 12"/>
          <p:cNvSpPr txBox="1"/>
          <p:nvPr/>
        </p:nvSpPr>
        <p:spPr>
          <a:xfrm>
            <a:off x="571472" y="1285860"/>
            <a:ext cx="8286808" cy="3724096"/>
          </a:xfrm>
          <a:prstGeom prst="rect">
            <a:avLst/>
          </a:prstGeom>
          <a:noFill/>
        </p:spPr>
        <p:txBody>
          <a:bodyPr wrap="square" rtlCol="0">
            <a:spAutoFit/>
          </a:bodyPr>
          <a:lstStyle/>
          <a:p>
            <a:pPr algn="ctr"/>
            <a:r>
              <a:rPr lang="en-US" sz="3600" b="1" dirty="0" smtClean="0">
                <a:solidFill>
                  <a:srgbClr val="002060"/>
                </a:solidFill>
                <a:latin typeface="Times New Roman" pitchFamily="18" charset="0"/>
                <a:cs typeface="Times New Roman" pitchFamily="18" charset="0"/>
              </a:rPr>
              <a:t>Unit II </a:t>
            </a:r>
          </a:p>
          <a:p>
            <a:pPr algn="ctr"/>
            <a:r>
              <a:rPr lang="en-IN" sz="3600" b="1" dirty="0" smtClean="0">
                <a:latin typeface="Times New Roman" pitchFamily="18" charset="0"/>
                <a:cs typeface="Times New Roman" pitchFamily="18" charset="0"/>
              </a:rPr>
              <a:t>Signal degradation in Optical Fibre</a:t>
            </a:r>
          </a:p>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Signal degradation on optical fiber due to dispersion and attenuation, intermodal and </a:t>
            </a:r>
            <a:r>
              <a:rPr lang="en-IN" sz="2400" dirty="0" err="1" smtClean="0">
                <a:latin typeface="Times New Roman" pitchFamily="18" charset="0"/>
                <a:cs typeface="Times New Roman" pitchFamily="18" charset="0"/>
              </a:rPr>
              <a:t>intramodal</a:t>
            </a:r>
            <a:r>
              <a:rPr lang="en-IN" sz="2400" dirty="0" smtClean="0">
                <a:latin typeface="Times New Roman" pitchFamily="18" charset="0"/>
                <a:cs typeface="Times New Roman" pitchFamily="18" charset="0"/>
              </a:rPr>
              <a:t> dispersion,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Fabrication of </a:t>
            </a:r>
            <a:r>
              <a:rPr lang="en-IN" sz="2400" dirty="0" err="1" smtClean="0">
                <a:latin typeface="Times New Roman" pitchFamily="18" charset="0"/>
                <a:cs typeface="Times New Roman" pitchFamily="18" charset="0"/>
              </a:rPr>
              <a:t>fibers</a:t>
            </a:r>
            <a:r>
              <a:rPr lang="en-IN" sz="2400" dirty="0" smtClean="0">
                <a:latin typeface="Times New Roman" pitchFamily="18" charset="0"/>
                <a:cs typeface="Times New Roman" pitchFamily="18" charset="0"/>
              </a:rPr>
              <a:t> and measurement techniques like OTDR</a:t>
            </a:r>
            <a:endParaRPr lang="en-IN"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642910" y="1214422"/>
            <a:ext cx="8143932" cy="4062651"/>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Group Delay :</a:t>
            </a:r>
          </a:p>
          <a:p>
            <a:pPr algn="just"/>
            <a:endParaRPr lang="en-IN" sz="2200" b="1"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Consider a fiber cable carrying optical signal equally with various modes and each mode contains all the spectral components in the wavelength band. </a:t>
            </a:r>
          </a:p>
          <a:p>
            <a:pPr algn="just"/>
            <a:endParaRPr lang="en-IN" sz="8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All the spectral components travel independently and they observe different </a:t>
            </a:r>
            <a:r>
              <a:rPr lang="en-IN" sz="2200" b="1" dirty="0" smtClean="0">
                <a:latin typeface="Times New Roman" pitchFamily="18" charset="0"/>
                <a:cs typeface="Times New Roman" pitchFamily="18" charset="0"/>
              </a:rPr>
              <a:t>time delay and group delay in the direction of propagation. </a:t>
            </a:r>
          </a:p>
          <a:p>
            <a:pPr algn="just"/>
            <a:endParaRPr lang="en-IN" sz="8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The velocity at which the energy in a pulse travels along the fiber is known as group velocity.  </a:t>
            </a:r>
            <a:r>
              <a:rPr lang="en-IN" sz="2200" dirty="0" smtClean="0">
                <a:latin typeface="Times New Roman" pitchFamily="18" charset="0"/>
                <a:cs typeface="Times New Roman" pitchFamily="18" charset="0"/>
              </a:rPr>
              <a:t>Group Velocity is given by:</a:t>
            </a:r>
          </a:p>
          <a:p>
            <a:pPr algn="just"/>
            <a:endParaRPr lang="en-IN" sz="22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srcRect/>
          <a:stretch>
            <a:fillRect/>
          </a:stretch>
        </p:blipFill>
        <p:spPr bwMode="auto">
          <a:xfrm>
            <a:off x="3357554" y="5072074"/>
            <a:ext cx="1409700" cy="628650"/>
          </a:xfrm>
          <a:prstGeom prst="rect">
            <a:avLst/>
          </a:prstGeom>
          <a:noFill/>
          <a:ln w="9525">
            <a:noFill/>
            <a:miter lim="800000"/>
            <a:headEnd/>
            <a:tailEnd/>
          </a:ln>
          <a:effectLst/>
        </p:spPr>
      </p:pic>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642910" y="1214422"/>
            <a:ext cx="8143932" cy="4062651"/>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Group Delay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Thus different frequency components in a signal will travel at different group velocities and so will arrive at their destination at different times, for digital modulation of carrier, this results in dispersion of pulse, which affects the maximum rate of modulation.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Let the difference in propagation times for two side bands is </a:t>
            </a:r>
            <a:r>
              <a:rPr lang="en-IN" sz="2400" dirty="0" err="1" smtClean="0">
                <a:latin typeface="Times New Roman" pitchFamily="18" charset="0"/>
                <a:cs typeface="Times New Roman" pitchFamily="18" charset="0"/>
              </a:rPr>
              <a:t>δτ</a:t>
            </a:r>
            <a:r>
              <a:rPr lang="en-IN" sz="2400" dirty="0" smtClean="0">
                <a:latin typeface="Times New Roman" pitchFamily="18" charset="0"/>
                <a:cs typeface="Times New Roman" pitchFamily="18" charset="0"/>
              </a:rPr>
              <a:t>. </a:t>
            </a:r>
          </a:p>
          <a:p>
            <a:pPr algn="just"/>
            <a:endParaRPr lang="en-IN" sz="2200" b="1" dirty="0" smtClean="0">
              <a:latin typeface="Times New Roman" pitchFamily="18" charset="0"/>
              <a:cs typeface="Times New Roman" pitchFamily="18" charset="0"/>
            </a:endParaRPr>
          </a:p>
          <a:p>
            <a:pPr algn="just"/>
            <a:endParaRPr lang="en-IN" sz="2200"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857224" y="4500570"/>
            <a:ext cx="7439025" cy="1666875"/>
          </a:xfrm>
          <a:prstGeom prst="rect">
            <a:avLst/>
          </a:prstGeom>
          <a:noFill/>
          <a:ln w="9525">
            <a:noFill/>
            <a:miter lim="800000"/>
            <a:headEnd/>
            <a:tailEnd/>
          </a:ln>
          <a:effectLst/>
        </p:spPr>
      </p:pic>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00034" y="1142984"/>
            <a:ext cx="8215370" cy="4462760"/>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Material Dispersion :</a:t>
            </a:r>
          </a:p>
          <a:p>
            <a:pPr algn="just"/>
            <a:r>
              <a:rPr lang="en-IN" sz="2400" dirty="0" smtClean="0">
                <a:latin typeface="Times New Roman" pitchFamily="18" charset="0"/>
                <a:cs typeface="Times New Roman" pitchFamily="18" charset="0"/>
              </a:rPr>
              <a:t>Material dispersion is also called as </a:t>
            </a:r>
            <a:r>
              <a:rPr lang="en-IN" sz="2400" b="1" dirty="0" smtClean="0">
                <a:latin typeface="Times New Roman" pitchFamily="18" charset="0"/>
                <a:cs typeface="Times New Roman" pitchFamily="18" charset="0"/>
              </a:rPr>
              <a:t>chromatic dispersion</a:t>
            </a:r>
            <a:r>
              <a:rPr lang="en-IN" sz="2400" dirty="0" smtClean="0">
                <a:latin typeface="Times New Roman" pitchFamily="18" charset="0"/>
                <a:cs typeface="Times New Roman" pitchFamily="18" charset="0"/>
              </a:rPr>
              <a:t>. Material dispersion exists due to change in index of refraction for different wavelengths.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 light ray contains components of various wavelengths </a:t>
            </a:r>
            <a:r>
              <a:rPr lang="en-IN" sz="2400" dirty="0" err="1" smtClean="0">
                <a:latin typeface="Times New Roman" pitchFamily="18" charset="0"/>
                <a:cs typeface="Times New Roman" pitchFamily="18" charset="0"/>
              </a:rPr>
              <a:t>centered</a:t>
            </a:r>
            <a:r>
              <a:rPr lang="en-IN" sz="2400" dirty="0" smtClean="0">
                <a:latin typeface="Times New Roman" pitchFamily="18" charset="0"/>
                <a:cs typeface="Times New Roman" pitchFamily="18" charset="0"/>
              </a:rPr>
              <a:t> at wavelength λ10. The time delay is different for different wavelength components.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This results in time dispersion of pulse at the receiving end of fiber. </a:t>
            </a:r>
          </a:p>
          <a:p>
            <a:pPr algn="just"/>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500174"/>
            <a:ext cx="8358246" cy="3477875"/>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Waveguide Dispersion :</a:t>
            </a:r>
          </a:p>
          <a:p>
            <a:pPr algn="just"/>
            <a:endParaRPr lang="en-IN" sz="2200" b="1"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Waveguide dispersion is caused by the difference in the index of refraction between the core and cladding, resulting in a ‘drag’ effect between the core and cladding portions of the power.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Waveguide dispersion is significant only in </a:t>
            </a:r>
            <a:r>
              <a:rPr lang="en-IN" sz="2200" dirty="0" err="1" smtClean="0">
                <a:latin typeface="Times New Roman" pitchFamily="18" charset="0"/>
                <a:cs typeface="Times New Roman" pitchFamily="18" charset="0"/>
              </a:rPr>
              <a:t>fibers</a:t>
            </a:r>
            <a:r>
              <a:rPr lang="en-IN" sz="2200" dirty="0" smtClean="0">
                <a:latin typeface="Times New Roman" pitchFamily="18" charset="0"/>
                <a:cs typeface="Times New Roman" pitchFamily="18" charset="0"/>
              </a:rPr>
              <a:t> carrying fewer than 5-10 modes. Since multimode optical </a:t>
            </a:r>
            <a:r>
              <a:rPr lang="en-IN" sz="2200" dirty="0" err="1" smtClean="0">
                <a:latin typeface="Times New Roman" pitchFamily="18" charset="0"/>
                <a:cs typeface="Times New Roman" pitchFamily="18" charset="0"/>
              </a:rPr>
              <a:t>fibers</a:t>
            </a:r>
            <a:r>
              <a:rPr lang="en-IN" sz="2200" dirty="0" smtClean="0">
                <a:latin typeface="Times New Roman" pitchFamily="18" charset="0"/>
                <a:cs typeface="Times New Roman" pitchFamily="18" charset="0"/>
              </a:rPr>
              <a:t> carry hundreds of modes, they will not have observable waveguide dispersion. </a:t>
            </a:r>
          </a:p>
          <a:p>
            <a:pPr algn="just"/>
            <a:endParaRPr lang="en-IN"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24</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214282" y="1000108"/>
            <a:ext cx="8929718" cy="2800767"/>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Chromatic Dispersion :</a:t>
            </a:r>
          </a:p>
          <a:p>
            <a:pPr algn="just"/>
            <a:r>
              <a:rPr lang="en-IN" sz="2200" dirty="0" smtClean="0">
                <a:latin typeface="Times New Roman" pitchFamily="18" charset="0"/>
                <a:cs typeface="Times New Roman" pitchFamily="18" charset="0"/>
              </a:rPr>
              <a:t>The combination of material dispersion and waveguide dispersion is called chromatic dispersion. These losses primarily concern the spectral width of transmitter and choice of correct wavelength.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 graph of effective refractive index against wavelength illustrates the effects of material, chromatic and waveguide dispersion. </a:t>
            </a:r>
          </a:p>
          <a:p>
            <a:pPr algn="just"/>
            <a:endParaRPr lang="en-IN" sz="2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1714480" y="3429000"/>
            <a:ext cx="5019675" cy="2676525"/>
          </a:xfrm>
          <a:prstGeom prst="rect">
            <a:avLst/>
          </a:prstGeom>
          <a:noFill/>
          <a:ln w="9525">
            <a:noFill/>
            <a:miter lim="800000"/>
            <a:headEnd/>
            <a:tailEnd/>
          </a:ln>
          <a:effectLst/>
        </p:spPr>
      </p:pic>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214282" y="1285860"/>
            <a:ext cx="8501122" cy="3816429"/>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Modal Dispersion :</a:t>
            </a:r>
          </a:p>
          <a:p>
            <a:pPr algn="just"/>
            <a:r>
              <a:rPr lang="en-IN" sz="2200" dirty="0" smtClean="0">
                <a:latin typeface="Times New Roman" pitchFamily="18" charset="0"/>
                <a:cs typeface="Times New Roman" pitchFamily="18" charset="0"/>
              </a:rPr>
              <a:t>As only a certain number of modes can propagate down the fiber, each of these modes carries the modulation signal and each one is incident on the boundary at a different angle, they will each have their own individual propagation times. The net effect is spreading of pulse, this form o dispersion is called modal dispersion.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Modal dispersion takes place in multimode </a:t>
            </a:r>
            <a:r>
              <a:rPr lang="en-IN" sz="2200" dirty="0" err="1" smtClean="0">
                <a:latin typeface="Times New Roman" pitchFamily="18" charset="0"/>
                <a:cs typeface="Times New Roman" pitchFamily="18" charset="0"/>
              </a:rPr>
              <a:t>fibers</a:t>
            </a:r>
            <a:r>
              <a:rPr lang="en-IN" sz="2200" dirty="0" smtClean="0">
                <a:latin typeface="Times New Roman" pitchFamily="18" charset="0"/>
                <a:cs typeface="Times New Roman" pitchFamily="18" charset="0"/>
              </a:rPr>
              <a:t>. It is moderately present in graded index </a:t>
            </a:r>
            <a:r>
              <a:rPr lang="en-IN" sz="2200" dirty="0" err="1" smtClean="0">
                <a:latin typeface="Times New Roman" pitchFamily="18" charset="0"/>
                <a:cs typeface="Times New Roman" pitchFamily="18" charset="0"/>
              </a:rPr>
              <a:t>fibers</a:t>
            </a:r>
            <a:r>
              <a:rPr lang="en-IN" sz="2200" dirty="0" smtClean="0">
                <a:latin typeface="Times New Roman" pitchFamily="18" charset="0"/>
                <a:cs typeface="Times New Roman" pitchFamily="18" charset="0"/>
              </a:rPr>
              <a:t> and almost eliminated in single mode step index </a:t>
            </a:r>
            <a:r>
              <a:rPr lang="en-IN" sz="2200" dirty="0" err="1" smtClean="0">
                <a:latin typeface="Times New Roman" pitchFamily="18" charset="0"/>
                <a:cs typeface="Times New Roman" pitchFamily="18" charset="0"/>
              </a:rPr>
              <a:t>fibers</a:t>
            </a:r>
            <a:r>
              <a:rPr lang="en-IN" sz="2200" dirty="0" smtClean="0">
                <a:latin typeface="Times New Roman" pitchFamily="18" charset="0"/>
                <a:cs typeface="Times New Roman" pitchFamily="18" charset="0"/>
              </a:rPr>
              <a:t>. </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642910" y="1571612"/>
            <a:ext cx="7929618" cy="3477875"/>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Polarization Mode Dispersion (PMD) :</a:t>
            </a:r>
          </a:p>
          <a:p>
            <a:pPr algn="just"/>
            <a:endParaRPr lang="en-IN" sz="2200" b="1"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Different frequency component of a pulse acquires different polarization state (such as linear polarization and circular polarization). This results in pulse broadening is kno</a:t>
            </a:r>
            <a:r>
              <a:rPr lang="en-IN" sz="2200" b="1" dirty="0" smtClean="0">
                <a:latin typeface="Times New Roman" pitchFamily="18" charset="0"/>
                <a:cs typeface="Times New Roman" pitchFamily="18" charset="0"/>
              </a:rPr>
              <a:t>w as polarization mode dispersion (PMD).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PMD is the limiting factor for optical communication system at high data rates. The effects of PMD must be compensated. </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27</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285860"/>
            <a:ext cx="8143932" cy="4524315"/>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Pulse Broadening in GI </a:t>
            </a:r>
            <a:r>
              <a:rPr lang="en-IN" sz="2400" b="1" dirty="0" err="1" smtClean="0">
                <a:latin typeface="Times New Roman" pitchFamily="18" charset="0"/>
                <a:cs typeface="Times New Roman" pitchFamily="18" charset="0"/>
              </a:rPr>
              <a:t>Fibers</a:t>
            </a:r>
            <a:r>
              <a:rPr lang="en-IN" sz="2400" b="1"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The core refractive index varies </a:t>
            </a:r>
            <a:r>
              <a:rPr lang="en-IN" sz="2400" dirty="0" err="1" smtClean="0">
                <a:latin typeface="Times New Roman" pitchFamily="18" charset="0"/>
                <a:cs typeface="Times New Roman" pitchFamily="18" charset="0"/>
              </a:rPr>
              <a:t>radially</a:t>
            </a:r>
            <a:r>
              <a:rPr lang="en-IN" sz="2400" dirty="0" smtClean="0">
                <a:latin typeface="Times New Roman" pitchFamily="18" charset="0"/>
                <a:cs typeface="Times New Roman" pitchFamily="18" charset="0"/>
              </a:rPr>
              <a:t> in case of graded index </a:t>
            </a:r>
            <a:r>
              <a:rPr lang="en-IN" sz="2400" dirty="0" err="1" smtClean="0">
                <a:latin typeface="Times New Roman" pitchFamily="18" charset="0"/>
                <a:cs typeface="Times New Roman" pitchFamily="18" charset="0"/>
              </a:rPr>
              <a:t>fibers</a:t>
            </a:r>
            <a:r>
              <a:rPr lang="en-IN" sz="2400" dirty="0" smtClean="0">
                <a:latin typeface="Times New Roman" pitchFamily="18" charset="0"/>
                <a:cs typeface="Times New Roman" pitchFamily="18" charset="0"/>
              </a:rPr>
              <a:t>, hence it supports multimode propagation with a low intermodal delay distortion and high data rate over long distance is possible.</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 higher order modes travelling in outer regions of the core, will travel faster than the lower order modes travelling in high refractive index region. If the index profile is carefully controlled, then the transit times of the individual modes will be identical, so eliminating modal dispersion. </a:t>
            </a:r>
          </a:p>
          <a:p>
            <a:pPr algn="just"/>
            <a:endParaRPr lang="en-IN" sz="24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28</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509200"/>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Measurements in OFC :   Dispersion/Attenuation Measurements :</a:t>
            </a:r>
          </a:p>
          <a:p>
            <a:pPr algn="just"/>
            <a:endParaRPr lang="en-IN" sz="2200" b="1"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Signal attenuation is one of the most important properties of an optical fiber because it mainly determines the maximum </a:t>
            </a:r>
            <a:r>
              <a:rPr lang="en-IN" sz="2200" dirty="0" err="1" smtClean="0">
                <a:latin typeface="Times New Roman" pitchFamily="18" charset="0"/>
                <a:cs typeface="Times New Roman" pitchFamily="18" charset="0"/>
              </a:rPr>
              <a:t>repeaterless</a:t>
            </a:r>
            <a:r>
              <a:rPr lang="en-IN" sz="2200" dirty="0" smtClean="0">
                <a:latin typeface="Times New Roman" pitchFamily="18" charset="0"/>
                <a:cs typeface="Times New Roman" pitchFamily="18" charset="0"/>
              </a:rPr>
              <a:t> separation between transmitter and receiver. </a:t>
            </a:r>
          </a:p>
          <a:p>
            <a:pPr algn="just"/>
            <a:r>
              <a:rPr lang="en-IN" sz="2200" dirty="0" smtClean="0">
                <a:latin typeface="Times New Roman" pitchFamily="18" charset="0"/>
                <a:cs typeface="Times New Roman" pitchFamily="18" charset="0"/>
              </a:rPr>
              <a:t>The distortion mechanism in a fiber cause optical signal pulses to border as they travel along a fiber. When these pulses travel sufficiently far, they eventually overlap with neighbouring pulses creating errors in receiver output. </a:t>
            </a:r>
          </a:p>
          <a:p>
            <a:pPr algn="just"/>
            <a:endParaRPr lang="en-IN" sz="2200"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For determining attenuation in </a:t>
            </a:r>
            <a:r>
              <a:rPr lang="en-IN" sz="2200" b="1" dirty="0" err="1" smtClean="0">
                <a:latin typeface="Times New Roman" pitchFamily="18" charset="0"/>
                <a:cs typeface="Times New Roman" pitchFamily="18" charset="0"/>
              </a:rPr>
              <a:t>fibers</a:t>
            </a:r>
            <a:r>
              <a:rPr lang="en-IN" sz="2200" b="1" dirty="0" smtClean="0">
                <a:latin typeface="Times New Roman" pitchFamily="18" charset="0"/>
                <a:cs typeface="Times New Roman" pitchFamily="18" charset="0"/>
              </a:rPr>
              <a:t> three major techniques are used. </a:t>
            </a:r>
          </a:p>
          <a:p>
            <a:pPr algn="just"/>
            <a:r>
              <a:rPr lang="en-IN" sz="2200" b="1" dirty="0" smtClean="0">
                <a:latin typeface="Times New Roman" pitchFamily="18" charset="0"/>
                <a:cs typeface="Times New Roman" pitchFamily="18" charset="0"/>
              </a:rPr>
              <a:t>1. Cutback technique </a:t>
            </a:r>
          </a:p>
          <a:p>
            <a:pPr algn="just"/>
            <a:r>
              <a:rPr lang="en-IN" sz="2200" b="1" dirty="0" smtClean="0">
                <a:latin typeface="Times New Roman" pitchFamily="18" charset="0"/>
                <a:cs typeface="Times New Roman" pitchFamily="18" charset="0"/>
              </a:rPr>
              <a:t>2. Insertion loss</a:t>
            </a:r>
          </a:p>
          <a:p>
            <a:pPr algn="just"/>
            <a:r>
              <a:rPr lang="en-IN" sz="2200" b="1" dirty="0" smtClean="0">
                <a:latin typeface="Times New Roman" pitchFamily="18" charset="0"/>
                <a:cs typeface="Times New Roman" pitchFamily="18" charset="0"/>
              </a:rPr>
              <a:t>3. OTDR trace. </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00034" y="642918"/>
            <a:ext cx="8358246" cy="1200329"/>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Cutback technique :</a:t>
            </a:r>
          </a:p>
          <a:p>
            <a:pPr algn="just"/>
            <a:r>
              <a:rPr lang="en-IN" sz="2400" dirty="0" smtClean="0">
                <a:latin typeface="Times New Roman" pitchFamily="18" charset="0"/>
                <a:cs typeface="Times New Roman" pitchFamily="18" charset="0"/>
              </a:rPr>
              <a:t>Cutback technique is a destructive method of measuring attenuation. It requires access to both ends of fiber </a:t>
            </a:r>
            <a:endParaRPr lang="en-IN"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1285852" y="2214554"/>
            <a:ext cx="6791325" cy="4067175"/>
          </a:xfrm>
          <a:prstGeom prst="rect">
            <a:avLst/>
          </a:prstGeom>
          <a:noFill/>
          <a:ln w="9525">
            <a:noFill/>
            <a:miter lim="800000"/>
            <a:headEnd/>
            <a:tailEnd/>
          </a:ln>
          <a:effectLst/>
        </p:spPr>
      </p:pic>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643050"/>
            <a:ext cx="8143932" cy="4154984"/>
          </a:xfrm>
          <a:prstGeom prst="rect">
            <a:avLst/>
          </a:prstGeom>
          <a:noFill/>
        </p:spPr>
        <p:txBody>
          <a:bodyPr wrap="square" rtlCol="0">
            <a:spAutoFit/>
          </a:bodyPr>
          <a:lstStyle/>
          <a:p>
            <a:pPr algn="just"/>
            <a:r>
              <a:rPr lang="en-IN" sz="2200" dirty="0" smtClean="0">
                <a:latin typeface="Times New Roman" pitchFamily="18" charset="0"/>
                <a:cs typeface="Times New Roman" pitchFamily="18" charset="0"/>
              </a:rPr>
              <a:t>One of the important property of optical fiber is </a:t>
            </a:r>
            <a:r>
              <a:rPr lang="en-IN" sz="2200" b="1" dirty="0" smtClean="0">
                <a:latin typeface="Times New Roman" pitchFamily="18" charset="0"/>
                <a:cs typeface="Times New Roman" pitchFamily="18" charset="0"/>
              </a:rPr>
              <a:t>signal attenuation</a:t>
            </a:r>
            <a:r>
              <a:rPr lang="en-IN" sz="2200" dirty="0" smtClean="0">
                <a:latin typeface="Times New Roman" pitchFamily="18" charset="0"/>
                <a:cs typeface="Times New Roman" pitchFamily="18" charset="0"/>
              </a:rPr>
              <a:t>. It is also known as fiber loss or signal loss. The signal attenuation of fiber determines the maximum distance between transmitter and receiver. The attenuation also determines the number of repeaters required, maintaining repeater is a costly affair. </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Another important property of optical fiber is </a:t>
            </a:r>
            <a:r>
              <a:rPr lang="en-IN" sz="2200" b="1" dirty="0" smtClean="0">
                <a:latin typeface="Times New Roman" pitchFamily="18" charset="0"/>
                <a:cs typeface="Times New Roman" pitchFamily="18" charset="0"/>
              </a:rPr>
              <a:t>distortion</a:t>
            </a:r>
            <a:r>
              <a:rPr lang="en-IN" sz="2200" dirty="0" smtClean="0">
                <a:latin typeface="Times New Roman" pitchFamily="18" charset="0"/>
                <a:cs typeface="Times New Roman" pitchFamily="18" charset="0"/>
              </a:rPr>
              <a:t> mechanism. As the signal pulse travels along the fiber length it becomes more broader. After sufficient length the broad pulses starts overlapping with adjacent pulses. This creates error in the receiver. Hence the distortion limits the information carrying capacity of fiber. </a:t>
            </a:r>
          </a:p>
          <a:p>
            <a:pPr algn="just"/>
            <a:endParaRPr lang="en-IN" sz="2200" dirty="0">
              <a:latin typeface="Times New Roman" pitchFamily="18" charset="0"/>
              <a:cs typeface="Times New Roman" pitchFamily="18" charset="0"/>
            </a:endParaRPr>
          </a:p>
        </p:txBody>
      </p:sp>
      <p:sp>
        <p:nvSpPr>
          <p:cNvPr id="16" name="Rectangle 15"/>
          <p:cNvSpPr/>
          <p:nvPr/>
        </p:nvSpPr>
        <p:spPr>
          <a:xfrm>
            <a:off x="1785918" y="285728"/>
            <a:ext cx="6215106"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30</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00034" y="642918"/>
            <a:ext cx="8358246" cy="461665"/>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Cutback technique :</a:t>
            </a:r>
          </a:p>
        </p:txBody>
      </p:sp>
      <p:pic>
        <p:nvPicPr>
          <p:cNvPr id="3074" name="Picture 2"/>
          <p:cNvPicPr>
            <a:picLocks noChangeAspect="1" noChangeArrowheads="1"/>
          </p:cNvPicPr>
          <p:nvPr/>
        </p:nvPicPr>
        <p:blipFill>
          <a:blip r:embed="rId3"/>
          <a:srcRect/>
          <a:stretch>
            <a:fillRect/>
          </a:stretch>
        </p:blipFill>
        <p:spPr bwMode="auto">
          <a:xfrm>
            <a:off x="500034" y="1714488"/>
            <a:ext cx="8086725" cy="4086225"/>
          </a:xfrm>
          <a:prstGeom prst="rect">
            <a:avLst/>
          </a:prstGeom>
          <a:noFill/>
          <a:ln w="9525">
            <a:noFill/>
            <a:miter lim="800000"/>
            <a:headEnd/>
            <a:tailEnd/>
          </a:ln>
          <a:effectLst/>
        </p:spPr>
      </p:pic>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31</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016758"/>
          </a:xfrm>
          <a:prstGeom prst="rect">
            <a:avLst/>
          </a:prstGeom>
          <a:noFill/>
        </p:spPr>
        <p:txBody>
          <a:bodyPr wrap="square" rtlCol="0">
            <a:spAutoFit/>
          </a:bodyPr>
          <a:lstStyle/>
          <a:p>
            <a:pPr algn="just"/>
            <a:r>
              <a:rPr lang="en-IN" sz="2000" b="1" dirty="0" smtClean="0">
                <a:latin typeface="Times New Roman" pitchFamily="18" charset="0"/>
                <a:cs typeface="Times New Roman" pitchFamily="18" charset="0"/>
              </a:rPr>
              <a:t>Measurements in OFC :   Insertion Loss :</a:t>
            </a:r>
          </a:p>
          <a:p>
            <a:pPr algn="just"/>
            <a:r>
              <a:rPr lang="en-IN" sz="2000" dirty="0" smtClean="0">
                <a:latin typeface="Times New Roman" pitchFamily="18" charset="0"/>
                <a:cs typeface="Times New Roman" pitchFamily="18" charset="0"/>
              </a:rPr>
              <a:t>In telecommunications, insertion loss is the loss of signal power resulting from the insertion of a device in a transmission line or optical fiber and is usually expressed in decibels (dB).</a:t>
            </a:r>
          </a:p>
          <a:p>
            <a:pPr algn="just"/>
            <a:r>
              <a:rPr lang="en-IN" sz="2000" dirty="0" smtClean="0">
                <a:latin typeface="Times New Roman" pitchFamily="18" charset="0"/>
                <a:cs typeface="Times New Roman" pitchFamily="18" charset="0"/>
              </a:rPr>
              <a:t>If an optical device is inserted into a setup, some of the optical power may be lost in the device or at optical interfaces. Some examples:</a:t>
            </a:r>
          </a:p>
          <a:p>
            <a:pPr algn="just"/>
            <a:r>
              <a:rPr lang="en-IN" sz="2000" dirty="0" smtClean="0">
                <a:latin typeface="Times New Roman" pitchFamily="18" charset="0"/>
                <a:cs typeface="Times New Roman" pitchFamily="18" charset="0"/>
              </a:rPr>
              <a:t>A fiber connector, a mechanical splice or a fusion splice may be used to connect two </a:t>
            </a:r>
            <a:r>
              <a:rPr lang="en-IN" sz="2000" dirty="0" err="1" smtClean="0">
                <a:latin typeface="Times New Roman" pitchFamily="18" charset="0"/>
                <a:cs typeface="Times New Roman" pitchFamily="18" charset="0"/>
              </a:rPr>
              <a:t>fibers</a:t>
            </a:r>
            <a:r>
              <a:rPr lang="en-IN" sz="2000" dirty="0" smtClean="0">
                <a:latin typeface="Times New Roman" pitchFamily="18" charset="0"/>
                <a:cs typeface="Times New Roman" pitchFamily="18" charset="0"/>
              </a:rPr>
              <a:t>, instead of having a single continuous fiber. Some of the optical power will be lost due to non-perfect interfaces, not exactly matching effective mode areas or similar factors.</a:t>
            </a:r>
          </a:p>
          <a:p>
            <a:pPr algn="just"/>
            <a:r>
              <a:rPr lang="en-IN" sz="2000" dirty="0" smtClean="0">
                <a:latin typeface="Times New Roman" pitchFamily="18" charset="0"/>
                <a:cs typeface="Times New Roman" pitchFamily="18" charset="0"/>
              </a:rPr>
              <a:t>The larger amount of insertion loss may be intentionally inserted in the form of a </a:t>
            </a:r>
            <a:r>
              <a:rPr lang="en-IN" sz="2000" dirty="0" err="1" smtClean="0">
                <a:latin typeface="Times New Roman" pitchFamily="18" charset="0"/>
                <a:cs typeface="Times New Roman" pitchFamily="18" charset="0"/>
              </a:rPr>
              <a:t>fiber</a:t>
            </a:r>
            <a:r>
              <a:rPr lang="en-IN" sz="2000" dirty="0" smtClean="0">
                <a:latin typeface="Times New Roman" pitchFamily="18" charset="0"/>
                <a:cs typeface="Times New Roman" pitchFamily="18" charset="0"/>
              </a:rPr>
              <a:t>-optic attenuator.</a:t>
            </a:r>
          </a:p>
          <a:p>
            <a:pPr algn="just"/>
            <a:r>
              <a:rPr lang="en-IN" sz="2000" dirty="0" smtClean="0">
                <a:latin typeface="Times New Roman" pitchFamily="18" charset="0"/>
                <a:cs typeface="Times New Roman" pitchFamily="18" charset="0"/>
              </a:rPr>
              <a:t>A Faraday isolator is inserted after the output of a laser in order to prevent it against back-reflections.</a:t>
            </a:r>
          </a:p>
          <a:p>
            <a:pPr algn="just"/>
            <a:endParaRPr lang="en-IN" sz="2000" b="1"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32</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428596" y="1071546"/>
            <a:ext cx="8501122" cy="5386090"/>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Measurements in OFC :   OTDR Trace Measurements :</a:t>
            </a:r>
          </a:p>
          <a:p>
            <a:pPr algn="just"/>
            <a:r>
              <a:rPr lang="en-US" sz="2200" b="1" dirty="0" smtClean="0">
                <a:latin typeface="Times New Roman" pitchFamily="18" charset="0"/>
                <a:cs typeface="Times New Roman" pitchFamily="18" charset="0"/>
              </a:rPr>
              <a:t>                                Optical Time Domain </a:t>
            </a:r>
            <a:r>
              <a:rPr lang="en-US" sz="2200" b="1" dirty="0" err="1" smtClean="0">
                <a:latin typeface="Times New Roman" pitchFamily="18" charset="0"/>
                <a:cs typeface="Times New Roman" pitchFamily="18" charset="0"/>
              </a:rPr>
              <a:t>Reflectometer</a:t>
            </a:r>
            <a:r>
              <a:rPr lang="en-US" sz="2200" b="1" dirty="0" smtClean="0">
                <a:latin typeface="Times New Roman" pitchFamily="18" charset="0"/>
                <a:cs typeface="Times New Roman" pitchFamily="18" charset="0"/>
              </a:rPr>
              <a:t>:</a:t>
            </a:r>
          </a:p>
          <a:p>
            <a:pPr algn="just"/>
            <a:endParaRPr lang="en-US"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It is an instrument that is used to detect or analyze the scattered or back reflected light through an optical fiber due to impurities and imperfections in the fiber.</a:t>
            </a:r>
          </a:p>
          <a:p>
            <a:pPr algn="just"/>
            <a:endParaRPr lang="en-IN" sz="2200" b="1"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An optical time domain </a:t>
            </a:r>
            <a:r>
              <a:rPr lang="en-IN" sz="2400" dirty="0" err="1" smtClean="0">
                <a:latin typeface="Times New Roman" pitchFamily="18" charset="0"/>
                <a:cs typeface="Times New Roman" pitchFamily="18" charset="0"/>
              </a:rPr>
              <a:t>reflectometer</a:t>
            </a:r>
            <a:r>
              <a:rPr lang="en-IN" sz="2400" dirty="0" smtClean="0">
                <a:latin typeface="Times New Roman" pitchFamily="18" charset="0"/>
                <a:cs typeface="Times New Roman" pitchFamily="18" charset="0"/>
              </a:rPr>
              <a:t> is test equipment used to evaluate the loss of signal inside an optical fiber by transmitting laser pulses inside the fiber and measures the scattered light signal.</a:t>
            </a:r>
          </a:p>
          <a:p>
            <a:pPr algn="just"/>
            <a:endParaRPr lang="en-US" sz="2200" b="1"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 </a:t>
            </a:r>
            <a:r>
              <a:rPr lang="en-IN" sz="2400" b="1" dirty="0" smtClean="0">
                <a:latin typeface="Times New Roman" pitchFamily="18" charset="0"/>
                <a:cs typeface="Times New Roman" pitchFamily="18" charset="0"/>
              </a:rPr>
              <a:t>OTDR</a:t>
            </a:r>
            <a:r>
              <a:rPr lang="en-IN" sz="2400" dirty="0" smtClean="0">
                <a:latin typeface="Times New Roman" pitchFamily="18" charset="0"/>
                <a:cs typeface="Times New Roman" pitchFamily="18" charset="0"/>
              </a:rPr>
              <a:t> consists of a high power laser transmitter that sends a pulse of light down the </a:t>
            </a:r>
            <a:r>
              <a:rPr lang="en-IN" sz="2400" b="1" dirty="0" smtClean="0">
                <a:latin typeface="Times New Roman" pitchFamily="18" charset="0"/>
                <a:cs typeface="Times New Roman" pitchFamily="18" charset="0"/>
              </a:rPr>
              <a:t>fiber</a:t>
            </a:r>
            <a:r>
              <a:rPr lang="en-IN" sz="2400" dirty="0" smtClean="0">
                <a:latin typeface="Times New Roman" pitchFamily="18" charset="0"/>
                <a:cs typeface="Times New Roman" pitchFamily="18" charset="0"/>
              </a:rPr>
              <a:t>. Back-scattered light and reflected light returns to the </a:t>
            </a:r>
            <a:r>
              <a:rPr lang="en-IN" sz="2400" b="1" dirty="0" smtClean="0">
                <a:latin typeface="Times New Roman" pitchFamily="18" charset="0"/>
                <a:cs typeface="Times New Roman" pitchFamily="18" charset="0"/>
              </a:rPr>
              <a:t>OTDR</a:t>
            </a:r>
            <a:r>
              <a:rPr lang="en-IN" sz="2400" dirty="0" smtClean="0">
                <a:latin typeface="Times New Roman" pitchFamily="18" charset="0"/>
                <a:cs typeface="Times New Roman" pitchFamily="18" charset="0"/>
              </a:rPr>
              <a:t> through the </a:t>
            </a:r>
            <a:r>
              <a:rPr lang="en-IN" sz="2400" b="1" dirty="0" smtClean="0">
                <a:latin typeface="Times New Roman" pitchFamily="18" charset="0"/>
                <a:cs typeface="Times New Roman" pitchFamily="18" charset="0"/>
              </a:rPr>
              <a:t>fiber</a:t>
            </a:r>
            <a:r>
              <a:rPr lang="en-IN" sz="2400" dirty="0" smtClean="0">
                <a:latin typeface="Times New Roman" pitchFamily="18" charset="0"/>
                <a:cs typeface="Times New Roman" pitchFamily="18" charset="0"/>
              </a:rPr>
              <a:t> and is directed to a sensitive receiver through a coupler in the </a:t>
            </a:r>
            <a:r>
              <a:rPr lang="en-IN" sz="2400" b="1" dirty="0" smtClean="0">
                <a:latin typeface="Times New Roman" pitchFamily="18" charset="0"/>
                <a:cs typeface="Times New Roman" pitchFamily="18" charset="0"/>
              </a:rPr>
              <a:t>OTDR</a:t>
            </a:r>
            <a:r>
              <a:rPr lang="en-IN" sz="2400" dirty="0" smtClean="0">
                <a:latin typeface="Times New Roman" pitchFamily="18" charset="0"/>
                <a:cs typeface="Times New Roman" pitchFamily="18" charset="0"/>
              </a:rPr>
              <a:t> front end</a:t>
            </a:r>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6146" name="Picture 2"/>
          <p:cNvPicPr>
            <a:picLocks noChangeAspect="1" noChangeArrowheads="1"/>
          </p:cNvPicPr>
          <p:nvPr/>
        </p:nvPicPr>
        <p:blipFill>
          <a:blip r:embed="rId3"/>
          <a:srcRect/>
          <a:stretch>
            <a:fillRect/>
          </a:stretch>
        </p:blipFill>
        <p:spPr bwMode="auto">
          <a:xfrm>
            <a:off x="785786" y="1285860"/>
            <a:ext cx="8027257" cy="4786346"/>
          </a:xfrm>
          <a:prstGeom prst="rect">
            <a:avLst/>
          </a:prstGeom>
          <a:noFill/>
          <a:ln w="9525">
            <a:noFill/>
            <a:miter lim="800000"/>
            <a:headEnd/>
            <a:tailEnd/>
          </a:ln>
          <a:effectLst/>
        </p:spPr>
      </p:pic>
      <p:grpSp>
        <p:nvGrpSpPr>
          <p:cNvPr id="12" name="Group 11"/>
          <p:cNvGrpSpPr/>
          <p:nvPr/>
        </p:nvGrpSpPr>
        <p:grpSpPr>
          <a:xfrm>
            <a:off x="207819" y="282059"/>
            <a:ext cx="8507586" cy="646611"/>
            <a:chOff x="207818" y="142852"/>
            <a:chExt cx="10020520" cy="646611"/>
          </a:xfrm>
        </p:grpSpPr>
        <p:grpSp>
          <p:nvGrpSpPr>
            <p:cNvPr id="13" name="Group 15"/>
            <p:cNvGrpSpPr/>
            <p:nvPr/>
          </p:nvGrpSpPr>
          <p:grpSpPr>
            <a:xfrm>
              <a:off x="207818" y="142852"/>
              <a:ext cx="10020517" cy="646611"/>
              <a:chOff x="617294" y="142852"/>
              <a:chExt cx="9673983" cy="646611"/>
            </a:xfrm>
          </p:grpSpPr>
          <p:pic>
            <p:nvPicPr>
              <p:cNvPr id="17"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18" name="TextBox 17"/>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0" name="Picture 19">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4"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847755"/>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As we can see in the figure shown above that an optical time domain </a:t>
            </a:r>
            <a:r>
              <a:rPr lang="en-IN" sz="2200" b="1" dirty="0" err="1" smtClean="0">
                <a:latin typeface="Times New Roman" pitchFamily="18" charset="0"/>
                <a:cs typeface="Times New Roman" pitchFamily="18" charset="0"/>
              </a:rPr>
              <a:t>reflectometer</a:t>
            </a:r>
            <a:r>
              <a:rPr lang="en-IN" sz="2200" b="1" dirty="0" smtClean="0">
                <a:latin typeface="Times New Roman" pitchFamily="18" charset="0"/>
                <a:cs typeface="Times New Roman" pitchFamily="18" charset="0"/>
              </a:rPr>
              <a:t> contains a light source (mainly a laser) and a receiver along with a coupler or circulator. The coupler is connected with the fiber under test through a front panel connector.</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The laser produces a short and intense light beam. These pulses are directed into the fiber link under test through a fiber optic coupler. A coupler splits the transmitted light pulse into two halves. Due to this, not all the transmitted pulse is directed inside fiber.</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However, despite using a coupler if we use a circulator then this wastage of transmitted signal can be avoided. As circulators are highly directional devices that direct the overall light signal into the fiber as well as sends the reflected or scattered light signal into the detector.</a:t>
            </a:r>
          </a:p>
          <a:p>
            <a:pPr algn="just"/>
            <a:endParaRPr lang="en-IN" sz="2200" b="1"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4832092"/>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By inserting circulators in the operational unit of OTDR, the dynamic range of the equipment can be improved. However, it also causes the overall cost of the system to increase considerably as circulator is highly expensive in comparison to couplers.</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So, during the propagation of light pulses inside the fiber, due to absorption and Rayleigh scattering, some losses in the transmitted pulse occurs. Also, some losses are introduced due to </a:t>
            </a:r>
            <a:r>
              <a:rPr lang="en-IN" sz="2200" b="1" dirty="0" err="1" smtClean="0">
                <a:latin typeface="Times New Roman" pitchFamily="18" charset="0"/>
                <a:cs typeface="Times New Roman" pitchFamily="18" charset="0"/>
              </a:rPr>
              <a:t>splicers</a:t>
            </a:r>
            <a:r>
              <a:rPr lang="en-IN" sz="2200" b="1" dirty="0" smtClean="0">
                <a:latin typeface="Times New Roman" pitchFamily="18" charset="0"/>
                <a:cs typeface="Times New Roman" pitchFamily="18" charset="0"/>
              </a:rPr>
              <a:t> connected inside the fiber or the bends inside it.</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Sometimes variation in the refractive index also causes the light energy to get reflected. This reflected energy reaches the OTDR and in this way, it detects the characteristics of the fiber link.</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36</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4154984"/>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Measurements in OFC :</a:t>
            </a:r>
          </a:p>
          <a:p>
            <a:pPr algn="just"/>
            <a:endParaRPr lang="en-US"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OTDR basically determines the characteristics of an optical fiber cable through which optical signal propagates.</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It is also used to evaluate parameters such as splice losses, reflectance angle of a light signal, fiber attenuation etc.</a:t>
            </a:r>
          </a:p>
          <a:p>
            <a:pPr algn="just"/>
            <a:r>
              <a:rPr lang="en-IN" sz="2200" b="1" dirty="0" smtClean="0">
                <a:latin typeface="Times New Roman" pitchFamily="18" charset="0"/>
                <a:cs typeface="Times New Roman" pitchFamily="18" charset="0"/>
              </a:rPr>
              <a:t>When a signal is transmitted through an optical fiber cable then during transmission some part of the signal gets reflected. This reflection results in signal attenuation that mainly occurs due to defects in the fiber cable.</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37</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170646"/>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Measurements in OFC : </a:t>
            </a:r>
            <a:r>
              <a:rPr lang="en-IN" sz="2400" b="1" dirty="0" smtClean="0">
                <a:latin typeface="Times New Roman" pitchFamily="18" charset="0"/>
                <a:cs typeface="Times New Roman" pitchFamily="18" charset="0"/>
              </a:rPr>
              <a:t>Dispersion measurement :</a:t>
            </a:r>
          </a:p>
          <a:p>
            <a:pPr algn="just"/>
            <a:r>
              <a:rPr lang="en-IN" sz="2400" dirty="0" smtClean="0">
                <a:latin typeface="Times New Roman" pitchFamily="18" charset="0"/>
                <a:cs typeface="Times New Roman" pitchFamily="18" charset="0"/>
              </a:rPr>
              <a:t>An optical signal gets distorted as it travels down the fiber due to three basic forms of dispersion, that limits the information carrying capacity. </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There are different methods to measure the dispersions effects. Such as : </a:t>
            </a:r>
          </a:p>
          <a:p>
            <a:pPr algn="just"/>
            <a:r>
              <a:rPr lang="en-IN" sz="2400" dirty="0" smtClean="0">
                <a:latin typeface="Times New Roman" pitchFamily="18" charset="0"/>
                <a:cs typeface="Times New Roman" pitchFamily="18" charset="0"/>
              </a:rPr>
              <a:t>intermodal dispersion in time domain, </a:t>
            </a:r>
          </a:p>
          <a:p>
            <a:pPr algn="just"/>
            <a:r>
              <a:rPr lang="en-IN" sz="2400" dirty="0" smtClean="0">
                <a:latin typeface="Times New Roman" pitchFamily="18" charset="0"/>
                <a:cs typeface="Times New Roman" pitchFamily="18" charset="0"/>
              </a:rPr>
              <a:t>intermodal dispersion in frequency domain, </a:t>
            </a:r>
          </a:p>
          <a:p>
            <a:pPr algn="just"/>
            <a:r>
              <a:rPr lang="en-IN" sz="2400" dirty="0" smtClean="0">
                <a:latin typeface="Times New Roman" pitchFamily="18" charset="0"/>
                <a:cs typeface="Times New Roman" pitchFamily="18" charset="0"/>
              </a:rPr>
              <a:t>chromatic dispersion and </a:t>
            </a:r>
          </a:p>
          <a:p>
            <a:pPr algn="just"/>
            <a:r>
              <a:rPr lang="en-IN" sz="2400" dirty="0" smtClean="0">
                <a:latin typeface="Times New Roman" pitchFamily="18" charset="0"/>
                <a:cs typeface="Times New Roman" pitchFamily="18" charset="0"/>
              </a:rPr>
              <a:t>polarization mode dispersion </a:t>
            </a:r>
          </a:p>
          <a:p>
            <a:pPr algn="just"/>
            <a:endParaRPr lang="en-IN" sz="2200" b="1" dirty="0" smtClean="0">
              <a:latin typeface="Times New Roman" pitchFamily="18" charset="0"/>
              <a:cs typeface="Times New Roman" pitchFamily="18" charset="0"/>
            </a:endParaRPr>
          </a:p>
          <a:p>
            <a:pPr algn="just"/>
            <a:endParaRPr lang="en-IN" sz="2200" b="1"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38</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5"/>
            <a:ext cx="8358246" cy="1938992"/>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Time-domain Intermodal Dispersion Measurements </a:t>
            </a:r>
          </a:p>
          <a:p>
            <a:pPr algn="just"/>
            <a:r>
              <a:rPr lang="en-IN" sz="2400" dirty="0" smtClean="0">
                <a:latin typeface="Times New Roman" pitchFamily="18" charset="0"/>
                <a:cs typeface="Times New Roman" pitchFamily="18" charset="0"/>
              </a:rPr>
              <a:t>Time-domain intermodal dispersion measurement involves injecting a narrow pulse of optical energy into one end of an optical fiber and detect the broadened output-pulse at the other end. </a:t>
            </a:r>
            <a:endParaRPr lang="en-IN" sz="2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1142976" y="2857496"/>
            <a:ext cx="7210425" cy="3495675"/>
          </a:xfrm>
          <a:prstGeom prst="rect">
            <a:avLst/>
          </a:prstGeom>
          <a:noFill/>
          <a:ln w="9525">
            <a:noFill/>
            <a:miter lim="800000"/>
            <a:headEnd/>
            <a:tailEnd/>
          </a:ln>
          <a:effectLst/>
        </p:spPr>
      </p:pic>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39</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357158" y="857232"/>
            <a:ext cx="8358246" cy="461665"/>
          </a:xfrm>
          <a:prstGeom prst="rect">
            <a:avLst/>
          </a:prstGeom>
          <a:noFill/>
        </p:spPr>
        <p:txBody>
          <a:bodyPr wrap="square" rtlCol="0">
            <a:spAutoFit/>
          </a:bodyPr>
          <a:lstStyle/>
          <a:p>
            <a:pPr algn="just"/>
            <a:r>
              <a:rPr lang="en-IN" sz="2400" b="1" dirty="0" smtClean="0"/>
              <a:t>FIBER COUPLERS AND CONNECTORS:</a:t>
            </a:r>
            <a:endParaRPr lang="en-IN" sz="2200" dirty="0">
              <a:latin typeface="Times New Roman" pitchFamily="18" charset="0"/>
              <a:cs typeface="Times New Roman" pitchFamily="18" charset="0"/>
            </a:endParaRPr>
          </a:p>
        </p:txBody>
      </p:sp>
      <p:sp>
        <p:nvSpPr>
          <p:cNvPr id="13" name="TextBox 12"/>
          <p:cNvSpPr txBox="1"/>
          <p:nvPr/>
        </p:nvSpPr>
        <p:spPr>
          <a:xfrm>
            <a:off x="285720" y="1428736"/>
            <a:ext cx="8715436" cy="5339923"/>
          </a:xfrm>
          <a:prstGeom prst="rect">
            <a:avLst/>
          </a:prstGeom>
          <a:noFill/>
        </p:spPr>
        <p:txBody>
          <a:bodyPr wrap="square" rtlCol="0">
            <a:spAutoFit/>
          </a:bodyPr>
          <a:lstStyle/>
          <a:p>
            <a:pPr algn="just"/>
            <a:r>
              <a:rPr lang="en-IN" sz="2200" dirty="0" smtClean="0">
                <a:latin typeface="Times New Roman" pitchFamily="18" charset="0"/>
                <a:cs typeface="Times New Roman" pitchFamily="18" charset="0"/>
              </a:rPr>
              <a:t>A permanent joint of cable is referred to as </a:t>
            </a:r>
            <a:r>
              <a:rPr lang="en-IN" sz="2200" b="1" dirty="0" smtClean="0">
                <a:latin typeface="Times New Roman" pitchFamily="18" charset="0"/>
                <a:cs typeface="Times New Roman" pitchFamily="18" charset="0"/>
              </a:rPr>
              <a:t>splice and a temporary joint can be done with the connector.</a:t>
            </a:r>
          </a:p>
          <a:p>
            <a:pPr algn="just"/>
            <a:r>
              <a:rPr lang="en-US" sz="2200" b="1" dirty="0" smtClean="0">
                <a:latin typeface="Times New Roman" pitchFamily="18" charset="0"/>
                <a:cs typeface="Times New Roman" pitchFamily="18" charset="0"/>
              </a:rPr>
              <a:t>Fusion Splice,   Mechanical splice</a:t>
            </a:r>
          </a:p>
          <a:p>
            <a:pPr algn="just"/>
            <a:endParaRPr lang="en-US"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Mechanical Misalignment: </a:t>
            </a:r>
          </a:p>
          <a:p>
            <a:pPr algn="just"/>
            <a:r>
              <a:rPr lang="en-IN" sz="2200" dirty="0" smtClean="0">
                <a:latin typeface="Times New Roman" pitchFamily="18" charset="0"/>
                <a:cs typeface="Times New Roman" pitchFamily="18" charset="0"/>
              </a:rPr>
              <a:t>The diameter of fiber is few micrometer hence the microscopic alignment is required. If the radiation cone of emitting fiber does not match the acceptance cone of receiving fiber, radiation loss takes place. The magnitude of radiation loss depends on the degree of misalignment.</a:t>
            </a:r>
          </a:p>
          <a:p>
            <a:pPr algn="just"/>
            <a:endParaRPr lang="en-US" sz="2200" b="1" dirty="0" smtClean="0">
              <a:latin typeface="Times New Roman" pitchFamily="18" charset="0"/>
              <a:cs typeface="Times New Roman" pitchFamily="18" charset="0"/>
            </a:endParaRPr>
          </a:p>
          <a:p>
            <a:pPr algn="just">
              <a:lnSpc>
                <a:spcPct val="150000"/>
              </a:lnSpc>
              <a:buFont typeface="Arial" pitchFamily="34" charset="0"/>
              <a:buChar char="•"/>
            </a:pPr>
            <a:r>
              <a:rPr lang="en-IN" sz="2200" b="1" dirty="0" smtClean="0">
                <a:latin typeface="Times New Roman" pitchFamily="18" charset="0"/>
                <a:cs typeface="Times New Roman" pitchFamily="18" charset="0"/>
              </a:rPr>
              <a:t>Lateral misalignment</a:t>
            </a:r>
          </a:p>
          <a:p>
            <a:pPr algn="just">
              <a:lnSpc>
                <a:spcPct val="150000"/>
              </a:lnSpc>
              <a:buFont typeface="Arial" pitchFamily="34" charset="0"/>
              <a:buChar char="•"/>
            </a:pPr>
            <a:r>
              <a:rPr lang="en-IN" sz="2200" b="1" dirty="0" smtClean="0">
                <a:latin typeface="Times New Roman" pitchFamily="18" charset="0"/>
                <a:cs typeface="Times New Roman" pitchFamily="18" charset="0"/>
              </a:rPr>
              <a:t>Longitudinal misalignment</a:t>
            </a:r>
          </a:p>
          <a:p>
            <a:pPr algn="just">
              <a:lnSpc>
                <a:spcPct val="150000"/>
              </a:lnSpc>
              <a:buFont typeface="Arial" pitchFamily="34" charset="0"/>
              <a:buChar char="•"/>
            </a:pPr>
            <a:r>
              <a:rPr lang="en-IN" sz="2200" b="1" dirty="0" smtClean="0">
                <a:latin typeface="Times New Roman" pitchFamily="18" charset="0"/>
                <a:cs typeface="Times New Roman" pitchFamily="18" charset="0"/>
              </a:rPr>
              <a:t>Angular misalignment</a:t>
            </a:r>
          </a:p>
          <a:p>
            <a:pPr algn="just"/>
            <a:endParaRPr lang="en-IN" sz="2200" dirty="0">
              <a:latin typeface="Times New Roman" pitchFamily="18" charset="0"/>
              <a:cs typeface="Times New Roman" pitchFamily="18" charset="0"/>
            </a:endParaRPr>
          </a:p>
        </p:txBody>
      </p:sp>
      <p:grpSp>
        <p:nvGrpSpPr>
          <p:cNvPr id="14" name="Group 13"/>
          <p:cNvGrpSpPr/>
          <p:nvPr/>
        </p:nvGrpSpPr>
        <p:grpSpPr>
          <a:xfrm>
            <a:off x="207819" y="282059"/>
            <a:ext cx="8507586" cy="646611"/>
            <a:chOff x="207818" y="142852"/>
            <a:chExt cx="10020520" cy="646611"/>
          </a:xfrm>
        </p:grpSpPr>
        <p:grpSp>
          <p:nvGrpSpPr>
            <p:cNvPr id="17" name="Group 15"/>
            <p:cNvGrpSpPr/>
            <p:nvPr/>
          </p:nvGrpSpPr>
          <p:grpSpPr>
            <a:xfrm>
              <a:off x="207818" y="142852"/>
              <a:ext cx="10020517" cy="646611"/>
              <a:chOff x="617294" y="142852"/>
              <a:chExt cx="9673983" cy="646611"/>
            </a:xfrm>
          </p:grpSpPr>
          <p:pic>
            <p:nvPicPr>
              <p:cNvPr id="20"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1" name="TextBox 20"/>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2" name="Picture 21">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8"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smtClean="0">
                <a:latin typeface="Arial Narrow" pitchFamily="34" charset="0"/>
              </a:rPr>
              <a:t>www.technocratsgroupedu.in</a:t>
            </a:r>
            <a:endParaRPr lang="en-US" sz="1200" dirty="0">
              <a:latin typeface="Arial Narrow" pitchFamily="34" charset="0"/>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4</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285720" y="1357298"/>
            <a:ext cx="8572560" cy="5016758"/>
          </a:xfrm>
          <a:prstGeom prst="rect">
            <a:avLst/>
          </a:prstGeom>
          <a:noFill/>
        </p:spPr>
        <p:txBody>
          <a:bodyPr wrap="square" rtlCol="0">
            <a:spAutoFit/>
          </a:bodyPr>
          <a:lstStyle/>
          <a:p>
            <a:pPr algn="just"/>
            <a:endParaRPr lang="en-IN"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Attenuation is a measure of decay of signal strength or loss of light power that occurs as light pulses propagate through the length of the fiber. </a:t>
            </a:r>
          </a:p>
          <a:p>
            <a:pPr algn="just"/>
            <a:endParaRPr lang="en-IN"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In optical </a:t>
            </a:r>
            <a:r>
              <a:rPr lang="en-IN" sz="2000" dirty="0" err="1" smtClean="0">
                <a:latin typeface="Times New Roman" pitchFamily="18" charset="0"/>
                <a:cs typeface="Times New Roman" pitchFamily="18" charset="0"/>
              </a:rPr>
              <a:t>fibers</a:t>
            </a:r>
            <a:r>
              <a:rPr lang="en-IN" sz="2000" dirty="0" smtClean="0">
                <a:latin typeface="Times New Roman" pitchFamily="18" charset="0"/>
                <a:cs typeface="Times New Roman" pitchFamily="18" charset="0"/>
              </a:rPr>
              <a:t> the attenuation is mainly caused by two physical factors absorption and scattering losses. </a:t>
            </a:r>
          </a:p>
          <a:p>
            <a:pPr algn="just"/>
            <a:endParaRPr lang="en-US"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The rate at which light is absorbed is dependent on the wavelength of the light and the characteristics of particular glass. </a:t>
            </a:r>
          </a:p>
          <a:p>
            <a:pPr algn="just"/>
            <a:endParaRPr lang="en-IN"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The attenuation of fiber is governed by the materials from which it is fabricated, the manufacturing process and the refractive index profile chosen. Attenuation loss is measured in dB/km. </a:t>
            </a:r>
          </a:p>
          <a:p>
            <a:pPr algn="just"/>
            <a:endParaRPr lang="en-IN" sz="2000" dirty="0" smtClean="0">
              <a:latin typeface="Times New Roman" pitchFamily="18" charset="0"/>
              <a:cs typeface="Times New Roman" pitchFamily="18" charset="0"/>
            </a:endParaRPr>
          </a:p>
          <a:p>
            <a:pPr algn="just"/>
            <a:endParaRPr lang="en-IN" sz="2000" dirty="0" smtClean="0">
              <a:latin typeface="Times New Roman" pitchFamily="18" charset="0"/>
              <a:cs typeface="Times New Roman" pitchFamily="18" charset="0"/>
            </a:endParaRPr>
          </a:p>
          <a:p>
            <a:pPr algn="just"/>
            <a:endParaRPr lang="en-IN" sz="2000" dirty="0">
              <a:latin typeface="Times New Roman" pitchFamily="18" charset="0"/>
              <a:cs typeface="Times New Roman" pitchFamily="18" charset="0"/>
            </a:endParaRPr>
          </a:p>
        </p:txBody>
      </p:sp>
      <p:sp>
        <p:nvSpPr>
          <p:cNvPr id="16" name="Rectangle 15"/>
          <p:cNvSpPr/>
          <p:nvPr/>
        </p:nvSpPr>
        <p:spPr>
          <a:xfrm>
            <a:off x="1714480" y="285728"/>
            <a:ext cx="6929486"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40</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1026" name="Picture 2"/>
          <p:cNvPicPr>
            <a:picLocks noChangeAspect="1" noChangeArrowheads="1"/>
          </p:cNvPicPr>
          <p:nvPr/>
        </p:nvPicPr>
        <p:blipFill>
          <a:blip r:embed="rId3"/>
          <a:srcRect/>
          <a:stretch>
            <a:fillRect/>
          </a:stretch>
        </p:blipFill>
        <p:spPr bwMode="auto">
          <a:xfrm>
            <a:off x="1142976" y="1285860"/>
            <a:ext cx="6572296" cy="4924425"/>
          </a:xfrm>
          <a:prstGeom prst="rect">
            <a:avLst/>
          </a:prstGeom>
          <a:noFill/>
          <a:ln w="9525">
            <a:noFill/>
            <a:miter lim="800000"/>
            <a:headEnd/>
            <a:tailEnd/>
          </a:ln>
          <a:effectLst/>
        </p:spPr>
      </p:pic>
      <p:grpSp>
        <p:nvGrpSpPr>
          <p:cNvPr id="12" name="Group 11"/>
          <p:cNvGrpSpPr/>
          <p:nvPr/>
        </p:nvGrpSpPr>
        <p:grpSpPr>
          <a:xfrm>
            <a:off x="207819" y="282059"/>
            <a:ext cx="8507586" cy="646611"/>
            <a:chOff x="207818" y="142852"/>
            <a:chExt cx="10020520" cy="646611"/>
          </a:xfrm>
        </p:grpSpPr>
        <p:grpSp>
          <p:nvGrpSpPr>
            <p:cNvPr id="13" name="Group 15"/>
            <p:cNvGrpSpPr/>
            <p:nvPr/>
          </p:nvGrpSpPr>
          <p:grpSpPr>
            <a:xfrm>
              <a:off x="207818" y="142852"/>
              <a:ext cx="10020517" cy="646611"/>
              <a:chOff x="617294" y="142852"/>
              <a:chExt cx="9673983" cy="646611"/>
            </a:xfrm>
          </p:grpSpPr>
          <p:pic>
            <p:nvPicPr>
              <p:cNvPr id="17"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18" name="TextBox 17"/>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0" name="Picture 19">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4"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41</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4832092"/>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Fiber Related Losses: </a:t>
            </a:r>
            <a:r>
              <a:rPr lang="en-IN" sz="2200" dirty="0" smtClean="0">
                <a:latin typeface="Times New Roman" pitchFamily="18" charset="0"/>
                <a:cs typeface="Times New Roman" pitchFamily="18" charset="0"/>
              </a:rPr>
              <a:t>Losses in fiber cables also causes due to differences in geometrical and fiber characteristics.</a:t>
            </a:r>
          </a:p>
          <a:p>
            <a:pPr algn="just"/>
            <a:r>
              <a:rPr lang="en-IN" sz="2200" dirty="0" smtClean="0">
                <a:latin typeface="Times New Roman" pitchFamily="18" charset="0"/>
                <a:cs typeface="Times New Roman" pitchFamily="18" charset="0"/>
              </a:rPr>
              <a:t>These includes,</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 Variation in core diameter.</a:t>
            </a:r>
          </a:p>
          <a:p>
            <a:pPr algn="just"/>
            <a:r>
              <a:rPr lang="en-IN" sz="2200" dirty="0" smtClean="0">
                <a:latin typeface="Times New Roman" pitchFamily="18" charset="0"/>
                <a:cs typeface="Times New Roman" pitchFamily="18" charset="0"/>
              </a:rPr>
              <a:t>- Core area </a:t>
            </a:r>
            <a:r>
              <a:rPr lang="en-IN" sz="2200" dirty="0" err="1" smtClean="0">
                <a:latin typeface="Times New Roman" pitchFamily="18" charset="0"/>
                <a:cs typeface="Times New Roman" pitchFamily="18" charset="0"/>
              </a:rPr>
              <a:t>ellipticity</a:t>
            </a:r>
            <a:r>
              <a:rPr lang="en-IN" sz="2200" dirty="0" smtClean="0">
                <a:latin typeface="Times New Roman" pitchFamily="18" charset="0"/>
                <a:cs typeface="Times New Roman" pitchFamily="18" charset="0"/>
              </a:rPr>
              <a:t>.</a:t>
            </a:r>
          </a:p>
          <a:p>
            <a:pPr algn="just"/>
            <a:r>
              <a:rPr lang="en-IN" sz="2200" dirty="0" smtClean="0">
                <a:latin typeface="Times New Roman" pitchFamily="18" charset="0"/>
                <a:cs typeface="Times New Roman" pitchFamily="18" charset="0"/>
              </a:rPr>
              <a:t>- Numerical aperture.</a:t>
            </a:r>
          </a:p>
          <a:p>
            <a:pPr algn="just"/>
            <a:r>
              <a:rPr lang="en-IN" sz="2200" dirty="0" smtClean="0">
                <a:latin typeface="Times New Roman" pitchFamily="18" charset="0"/>
                <a:cs typeface="Times New Roman" pitchFamily="18" charset="0"/>
              </a:rPr>
              <a:t>- Refractive – index profile.</a:t>
            </a:r>
          </a:p>
          <a:p>
            <a:pPr algn="just">
              <a:buFontTx/>
              <a:buChar char="-"/>
            </a:pPr>
            <a:r>
              <a:rPr lang="en-IN" sz="2200" dirty="0" smtClean="0">
                <a:latin typeface="Times New Roman" pitchFamily="18" charset="0"/>
                <a:cs typeface="Times New Roman" pitchFamily="18" charset="0"/>
              </a:rPr>
              <a:t>Core-cladding concentricity.</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The user have less control over these variations since they are related to manufacturing process.</a:t>
            </a:r>
            <a:endParaRPr lang="en-IN" sz="2200" b="1" dirty="0" smtClean="0">
              <a:latin typeface="Times New Roman" pitchFamily="18" charset="0"/>
              <a:cs typeface="Times New Roman" pitchFamily="18" charset="0"/>
            </a:endParaRPr>
          </a:p>
          <a:p>
            <a:pPr algn="just"/>
            <a:endParaRPr lang="en-IN" sz="2200" b="1"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42</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293757"/>
          </a:xfrm>
          <a:prstGeom prst="rect">
            <a:avLst/>
          </a:prstGeom>
          <a:noFill/>
        </p:spPr>
        <p:txBody>
          <a:bodyPr wrap="square" rtlCol="0">
            <a:spAutoFit/>
          </a:bodyPr>
          <a:lstStyle/>
          <a:p>
            <a:pPr algn="just"/>
            <a:r>
              <a:rPr lang="en-IN" sz="2400" b="1" dirty="0" smtClean="0"/>
              <a:t>Fiber End – Face Preparation:</a:t>
            </a:r>
          </a:p>
          <a:p>
            <a:pPr algn="just"/>
            <a:r>
              <a:rPr lang="en-IN" sz="2200" b="1" dirty="0" smtClean="0">
                <a:latin typeface="Times New Roman" pitchFamily="18" charset="0"/>
                <a:cs typeface="Times New Roman" pitchFamily="18" charset="0"/>
              </a:rPr>
              <a:t>The end faces should be polished until all the scratches are removed and they become smooth.</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For </a:t>
            </a:r>
            <a:r>
              <a:rPr lang="en-IN" sz="2800" b="1" dirty="0" smtClean="0">
                <a:latin typeface="Times New Roman" pitchFamily="18" charset="0"/>
                <a:cs typeface="Times New Roman" pitchFamily="18" charset="0"/>
              </a:rPr>
              <a:t>cleaving </a:t>
            </a:r>
            <a:r>
              <a:rPr lang="en-IN" sz="2800" b="1" dirty="0" err="1" smtClean="0">
                <a:latin typeface="Times New Roman" pitchFamily="18" charset="0"/>
                <a:cs typeface="Times New Roman" pitchFamily="18" charset="0"/>
              </a:rPr>
              <a:t>fibers</a:t>
            </a:r>
            <a:r>
              <a:rPr lang="en-IN" sz="2800" b="1" dirty="0" smtClean="0">
                <a:latin typeface="Times New Roman" pitchFamily="18" charset="0"/>
                <a:cs typeface="Times New Roman" pitchFamily="18" charset="0"/>
              </a:rPr>
              <a:t> controlled fracture technique </a:t>
            </a:r>
            <a:r>
              <a:rPr lang="en-IN" sz="2200" b="1" dirty="0" smtClean="0">
                <a:latin typeface="Times New Roman" pitchFamily="18" charset="0"/>
                <a:cs typeface="Times New Roman" pitchFamily="18" charset="0"/>
              </a:rPr>
              <a:t>is used. The process involves following</a:t>
            </a:r>
          </a:p>
          <a:p>
            <a:pPr algn="just"/>
            <a:r>
              <a:rPr lang="en-IN" sz="2200" b="1" dirty="0" smtClean="0">
                <a:latin typeface="Times New Roman" pitchFamily="18" charset="0"/>
                <a:cs typeface="Times New Roman" pitchFamily="18" charset="0"/>
              </a:rPr>
              <a:t>steps.</a:t>
            </a:r>
          </a:p>
          <a:p>
            <a:pPr algn="just"/>
            <a:r>
              <a:rPr lang="en-IN" sz="2200" b="1" dirty="0" smtClean="0">
                <a:latin typeface="Times New Roman" pitchFamily="18" charset="0"/>
                <a:cs typeface="Times New Roman" pitchFamily="18" charset="0"/>
              </a:rPr>
              <a:t>1. The fiber is scratched to create a stress concentration at the surface.</a:t>
            </a:r>
          </a:p>
          <a:p>
            <a:pPr algn="just"/>
            <a:r>
              <a:rPr lang="en-IN" sz="2200" b="1" dirty="0" smtClean="0">
                <a:latin typeface="Times New Roman" pitchFamily="18" charset="0"/>
                <a:cs typeface="Times New Roman" pitchFamily="18" charset="0"/>
              </a:rPr>
              <a:t>2. Fiber is then bent over a curved form with applied tension to produce stress</a:t>
            </a:r>
          </a:p>
          <a:p>
            <a:pPr algn="just"/>
            <a:r>
              <a:rPr lang="en-IN" sz="2200" b="1" dirty="0" smtClean="0">
                <a:latin typeface="Times New Roman" pitchFamily="18" charset="0"/>
                <a:cs typeface="Times New Roman" pitchFamily="18" charset="0"/>
              </a:rPr>
              <a:t>distribution.</a:t>
            </a:r>
          </a:p>
          <a:p>
            <a:pPr algn="just"/>
            <a:r>
              <a:rPr lang="en-IN" sz="2200" b="1" dirty="0" smtClean="0">
                <a:latin typeface="Times New Roman" pitchFamily="18" charset="0"/>
                <a:cs typeface="Times New Roman" pitchFamily="18" charset="0"/>
              </a:rPr>
              <a:t>3. Maximum stress occurs at scratch point and crack starts propagating through fiber.</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43</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2050" name="Picture 2"/>
          <p:cNvPicPr>
            <a:picLocks noChangeAspect="1" noChangeArrowheads="1"/>
          </p:cNvPicPr>
          <p:nvPr/>
        </p:nvPicPr>
        <p:blipFill>
          <a:blip r:embed="rId3"/>
          <a:srcRect/>
          <a:stretch>
            <a:fillRect/>
          </a:stretch>
        </p:blipFill>
        <p:spPr bwMode="auto">
          <a:xfrm>
            <a:off x="1785918" y="1643050"/>
            <a:ext cx="5610225" cy="4314825"/>
          </a:xfrm>
          <a:prstGeom prst="rect">
            <a:avLst/>
          </a:prstGeom>
          <a:noFill/>
          <a:ln w="9525">
            <a:noFill/>
            <a:miter lim="800000"/>
            <a:headEnd/>
            <a:tailEnd/>
          </a:ln>
          <a:effectLst/>
        </p:spPr>
      </p:pic>
      <p:grpSp>
        <p:nvGrpSpPr>
          <p:cNvPr id="12" name="Group 11"/>
          <p:cNvGrpSpPr/>
          <p:nvPr/>
        </p:nvGrpSpPr>
        <p:grpSpPr>
          <a:xfrm>
            <a:off x="207819" y="282059"/>
            <a:ext cx="8507586" cy="646611"/>
            <a:chOff x="207818" y="142852"/>
            <a:chExt cx="10020520" cy="646611"/>
          </a:xfrm>
        </p:grpSpPr>
        <p:grpSp>
          <p:nvGrpSpPr>
            <p:cNvPr id="13" name="Group 15"/>
            <p:cNvGrpSpPr/>
            <p:nvPr/>
          </p:nvGrpSpPr>
          <p:grpSpPr>
            <a:xfrm>
              <a:off x="207818" y="142852"/>
              <a:ext cx="10020517" cy="646611"/>
              <a:chOff x="617294" y="142852"/>
              <a:chExt cx="9673983" cy="646611"/>
            </a:xfrm>
          </p:grpSpPr>
          <p:pic>
            <p:nvPicPr>
              <p:cNvPr id="17"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18" name="TextBox 17"/>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0" name="Picture 19">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4"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44</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170646"/>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Fiber Related:</a:t>
            </a:r>
          </a:p>
          <a:p>
            <a:pPr algn="just"/>
            <a:r>
              <a:rPr lang="en-IN" sz="2200" b="1" dirty="0" smtClean="0">
                <a:latin typeface="Times New Roman" pitchFamily="18" charset="0"/>
                <a:cs typeface="Times New Roman" pitchFamily="18" charset="0"/>
              </a:rPr>
              <a:t>If the stress distribution is not properly controlled, fiber can fork into several cracks, various types of defects can be introduced in the fiber, few of them are mentioned here.</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Defect Type:</a:t>
            </a:r>
          </a:p>
          <a:p>
            <a:pPr algn="just"/>
            <a:r>
              <a:rPr lang="en-IN" sz="2200" b="1" dirty="0" smtClean="0">
                <a:latin typeface="Times New Roman" pitchFamily="18" charset="0"/>
                <a:cs typeface="Times New Roman" pitchFamily="18" charset="0"/>
              </a:rPr>
              <a:t>1. Lip:   A sharp protrusion, that prevents the core from coming to close contact.</a:t>
            </a:r>
          </a:p>
          <a:p>
            <a:pPr algn="just"/>
            <a:r>
              <a:rPr lang="en-IN" sz="2200" b="1" dirty="0" smtClean="0">
                <a:latin typeface="Times New Roman" pitchFamily="18" charset="0"/>
                <a:cs typeface="Times New Roman" pitchFamily="18" charset="0"/>
              </a:rPr>
              <a:t>2. Roll off:  Rounding-off of the edge of fiber.</a:t>
            </a:r>
          </a:p>
          <a:p>
            <a:pPr algn="just"/>
            <a:r>
              <a:rPr lang="en-IN" sz="2200" b="1" dirty="0" smtClean="0">
                <a:latin typeface="Times New Roman" pitchFamily="18" charset="0"/>
                <a:cs typeface="Times New Roman" pitchFamily="18" charset="0"/>
              </a:rPr>
              <a:t>3. Chip :     A localized fracture.</a:t>
            </a:r>
          </a:p>
          <a:p>
            <a:pPr algn="just"/>
            <a:r>
              <a:rPr lang="en-IN" sz="2200" b="1" dirty="0" smtClean="0">
                <a:latin typeface="Times New Roman" pitchFamily="18" charset="0"/>
                <a:cs typeface="Times New Roman" pitchFamily="18" charset="0"/>
              </a:rPr>
              <a:t>4. Hackle:  Irregularities across fiber end.</a:t>
            </a:r>
          </a:p>
          <a:p>
            <a:pPr algn="just"/>
            <a:r>
              <a:rPr lang="en-IN" sz="2200" b="1" dirty="0" smtClean="0">
                <a:latin typeface="Times New Roman" pitchFamily="18" charset="0"/>
                <a:cs typeface="Times New Roman" pitchFamily="18" charset="0"/>
              </a:rPr>
              <a:t>5. Mist:      Similar to hackle.</a:t>
            </a:r>
          </a:p>
          <a:p>
            <a:pPr algn="just"/>
            <a:r>
              <a:rPr lang="en-IN" sz="2200" b="1" dirty="0" smtClean="0">
                <a:latin typeface="Times New Roman" pitchFamily="18" charset="0"/>
                <a:cs typeface="Times New Roman" pitchFamily="18" charset="0"/>
              </a:rPr>
              <a:t>6. Step: An abrupt change in end face surface.</a:t>
            </a:r>
          </a:p>
          <a:p>
            <a:pPr algn="just"/>
            <a:r>
              <a:rPr lang="en-IN" sz="2200" b="1" dirty="0" smtClean="0">
                <a:latin typeface="Times New Roman" pitchFamily="18" charset="0"/>
                <a:cs typeface="Times New Roman" pitchFamily="18" charset="0"/>
              </a:rPr>
              <a:t>7. Shattering: Result of uncontrolled fracture.</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45</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4832092"/>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Fiber Splices:</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A permanent or </a:t>
            </a:r>
            <a:r>
              <a:rPr lang="en-IN" sz="2200" b="1" dirty="0" err="1" smtClean="0">
                <a:latin typeface="Times New Roman" pitchFamily="18" charset="0"/>
                <a:cs typeface="Times New Roman" pitchFamily="18" charset="0"/>
              </a:rPr>
              <a:t>semipermanent</a:t>
            </a:r>
            <a:r>
              <a:rPr lang="en-IN" sz="2200" b="1" dirty="0" smtClean="0">
                <a:latin typeface="Times New Roman" pitchFamily="18" charset="0"/>
                <a:cs typeface="Times New Roman" pitchFamily="18" charset="0"/>
              </a:rPr>
              <a:t> connection between two individual optical </a:t>
            </a:r>
            <a:r>
              <a:rPr lang="en-IN" sz="2200" b="1" dirty="0" err="1" smtClean="0">
                <a:latin typeface="Times New Roman" pitchFamily="18" charset="0"/>
                <a:cs typeface="Times New Roman" pitchFamily="18" charset="0"/>
              </a:rPr>
              <a:t>fibers</a:t>
            </a:r>
            <a:r>
              <a:rPr lang="en-IN" sz="2200" b="1" dirty="0" smtClean="0">
                <a:latin typeface="Times New Roman" pitchFamily="18" charset="0"/>
                <a:cs typeface="Times New Roman" pitchFamily="18" charset="0"/>
              </a:rPr>
              <a:t> is known as fiber splice. And the process of joining two </a:t>
            </a:r>
            <a:r>
              <a:rPr lang="en-IN" sz="2200" b="1" dirty="0" err="1" smtClean="0">
                <a:latin typeface="Times New Roman" pitchFamily="18" charset="0"/>
                <a:cs typeface="Times New Roman" pitchFamily="18" charset="0"/>
              </a:rPr>
              <a:t>fibers</a:t>
            </a:r>
            <a:r>
              <a:rPr lang="en-IN" sz="2200" b="1" dirty="0" smtClean="0">
                <a:latin typeface="Times New Roman" pitchFamily="18" charset="0"/>
                <a:cs typeface="Times New Roman" pitchFamily="18" charset="0"/>
              </a:rPr>
              <a:t> is called as splicing.</a:t>
            </a:r>
          </a:p>
          <a:p>
            <a:pPr algn="just"/>
            <a:r>
              <a:rPr lang="en-IN" sz="2200" b="1" dirty="0" smtClean="0">
                <a:latin typeface="Times New Roman" pitchFamily="18" charset="0"/>
                <a:cs typeface="Times New Roman" pitchFamily="18" charset="0"/>
              </a:rPr>
              <a:t>Typically, a splice is used outside the buildings and connectors are used to join the cables within the buildings. Splices offer lower attenuation and lower back reflection than connectors and are less expensive.</a:t>
            </a:r>
          </a:p>
          <a:p>
            <a:pPr algn="just"/>
            <a:endParaRPr lang="en-IN" sz="2200" b="1" dirty="0" smtClean="0">
              <a:latin typeface="Times New Roman" pitchFamily="18" charset="0"/>
              <a:cs typeface="Times New Roman" pitchFamily="18" charset="0"/>
            </a:endParaRPr>
          </a:p>
          <a:p>
            <a:pPr algn="just"/>
            <a:r>
              <a:rPr lang="en-IN" sz="2200" b="1" dirty="0" smtClean="0">
                <a:latin typeface="Times New Roman" pitchFamily="18" charset="0"/>
                <a:cs typeface="Times New Roman" pitchFamily="18" charset="0"/>
              </a:rPr>
              <a:t>Types of Splicing: There are two main types of splicing</a:t>
            </a:r>
          </a:p>
          <a:p>
            <a:pPr algn="just"/>
            <a:r>
              <a:rPr lang="en-IN" sz="2200" b="1" dirty="0" err="1" smtClean="0">
                <a:latin typeface="Times New Roman" pitchFamily="18" charset="0"/>
                <a:cs typeface="Times New Roman" pitchFamily="18" charset="0"/>
              </a:rPr>
              <a:t>i</a:t>
            </a:r>
            <a:r>
              <a:rPr lang="en-IN" sz="2200" b="1" dirty="0" smtClean="0">
                <a:latin typeface="Times New Roman" pitchFamily="18" charset="0"/>
                <a:cs typeface="Times New Roman" pitchFamily="18" charset="0"/>
              </a:rPr>
              <a:t>) Fusion splicing.</a:t>
            </a:r>
          </a:p>
          <a:p>
            <a:pPr algn="just"/>
            <a:r>
              <a:rPr lang="en-IN" sz="2200" b="1" dirty="0" smtClean="0">
                <a:latin typeface="Times New Roman" pitchFamily="18" charset="0"/>
                <a:cs typeface="Times New Roman" pitchFamily="18" charset="0"/>
              </a:rPr>
              <a:t>ii) Mechanical splicing / V groove</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3074" name="Picture 2"/>
          <p:cNvPicPr>
            <a:picLocks noChangeAspect="1" noChangeArrowheads="1"/>
          </p:cNvPicPr>
          <p:nvPr/>
        </p:nvPicPr>
        <p:blipFill>
          <a:blip r:embed="rId3"/>
          <a:srcRect/>
          <a:stretch>
            <a:fillRect/>
          </a:stretch>
        </p:blipFill>
        <p:spPr bwMode="auto">
          <a:xfrm>
            <a:off x="285720" y="2500306"/>
            <a:ext cx="8208413" cy="3876692"/>
          </a:xfrm>
          <a:prstGeom prst="rect">
            <a:avLst/>
          </a:prstGeom>
          <a:noFill/>
          <a:ln w="9525">
            <a:noFill/>
            <a:miter lim="800000"/>
            <a:headEnd/>
            <a:tailEnd/>
          </a:ln>
          <a:effectLst/>
        </p:spPr>
      </p:pic>
      <p:sp>
        <p:nvSpPr>
          <p:cNvPr id="12" name="TextBox 11"/>
          <p:cNvSpPr txBox="1"/>
          <p:nvPr/>
        </p:nvSpPr>
        <p:spPr>
          <a:xfrm>
            <a:off x="285720" y="785794"/>
            <a:ext cx="8215370" cy="1754326"/>
          </a:xfrm>
          <a:prstGeom prst="rect">
            <a:avLst/>
          </a:prstGeom>
          <a:noFill/>
        </p:spPr>
        <p:txBody>
          <a:bodyPr wrap="square" rtlCol="0">
            <a:spAutoFit/>
          </a:bodyPr>
          <a:lstStyle/>
          <a:p>
            <a:pPr algn="just"/>
            <a:r>
              <a:rPr lang="en-IN" b="1" dirty="0" smtClean="0">
                <a:latin typeface="Times New Roman" pitchFamily="18" charset="0"/>
                <a:cs typeface="Times New Roman" pitchFamily="18" charset="0"/>
              </a:rPr>
              <a:t>Fusion splicing</a:t>
            </a:r>
            <a:r>
              <a:rPr lang="en-IN" dirty="0" smtClean="0">
                <a:latin typeface="Times New Roman" pitchFamily="18" charset="0"/>
                <a:cs typeface="Times New Roman" pitchFamily="18" charset="0"/>
              </a:rPr>
              <a:t> is the act of joining two optical </a:t>
            </a:r>
            <a:r>
              <a:rPr lang="en-IN" dirty="0" err="1" smtClean="0">
                <a:latin typeface="Times New Roman" pitchFamily="18" charset="0"/>
                <a:cs typeface="Times New Roman" pitchFamily="18" charset="0"/>
              </a:rPr>
              <a:t>fibers</a:t>
            </a:r>
            <a:r>
              <a:rPr lang="en-IN" dirty="0" smtClean="0">
                <a:latin typeface="Times New Roman" pitchFamily="18" charset="0"/>
                <a:cs typeface="Times New Roman" pitchFamily="18" charset="0"/>
              </a:rPr>
              <a:t> end-to-end. The goal is to fuse the two </a:t>
            </a:r>
            <a:r>
              <a:rPr lang="en-IN" dirty="0" err="1" smtClean="0">
                <a:latin typeface="Times New Roman" pitchFamily="18" charset="0"/>
                <a:cs typeface="Times New Roman" pitchFamily="18" charset="0"/>
              </a:rPr>
              <a:t>fibers</a:t>
            </a:r>
            <a:r>
              <a:rPr lang="en-IN" dirty="0" smtClean="0">
                <a:latin typeface="Times New Roman" pitchFamily="18" charset="0"/>
                <a:cs typeface="Times New Roman" pitchFamily="18" charset="0"/>
              </a:rPr>
              <a:t> together in such a way that light passing through the </a:t>
            </a:r>
            <a:r>
              <a:rPr lang="en-IN" dirty="0" err="1" smtClean="0">
                <a:latin typeface="Times New Roman" pitchFamily="18" charset="0"/>
                <a:cs typeface="Times New Roman" pitchFamily="18" charset="0"/>
              </a:rPr>
              <a:t>fibers</a:t>
            </a:r>
            <a:r>
              <a:rPr lang="en-IN" dirty="0" smtClean="0">
                <a:latin typeface="Times New Roman" pitchFamily="18" charset="0"/>
                <a:cs typeface="Times New Roman" pitchFamily="18" charset="0"/>
              </a:rPr>
              <a:t> is not scattered or reflected back by the splice, and so that the splice and the region surrounding it are almost as strong as the intact fiber. The source of heat used to melt and fuse together the two glass </a:t>
            </a:r>
            <a:r>
              <a:rPr lang="en-IN" dirty="0" err="1" smtClean="0">
                <a:latin typeface="Times New Roman" pitchFamily="18" charset="0"/>
                <a:cs typeface="Times New Roman" pitchFamily="18" charset="0"/>
              </a:rPr>
              <a:t>fibers</a:t>
            </a:r>
            <a:r>
              <a:rPr lang="en-IN" dirty="0" smtClean="0">
                <a:latin typeface="Times New Roman" pitchFamily="18" charset="0"/>
                <a:cs typeface="Times New Roman" pitchFamily="18" charset="0"/>
              </a:rPr>
              <a:t> being spliced is usually an electric arc, but can also be a laser, a gas flame, or a tungsten filament through which current is passed. </a:t>
            </a:r>
            <a:endParaRPr lang="en-IN"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47</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285720" y="1500174"/>
            <a:ext cx="8215370" cy="4154984"/>
          </a:xfrm>
          <a:prstGeom prst="rect">
            <a:avLst/>
          </a:prstGeom>
          <a:noFill/>
        </p:spPr>
        <p:txBody>
          <a:bodyPr wrap="square" rtlCol="0">
            <a:spAutoFit/>
          </a:bodyPr>
          <a:lstStyle/>
          <a:p>
            <a:pPr algn="just"/>
            <a:r>
              <a:rPr lang="en-IN" sz="2200" dirty="0" smtClean="0">
                <a:latin typeface="Times New Roman" pitchFamily="18" charset="0"/>
                <a:cs typeface="Times New Roman" pitchFamily="18" charset="0"/>
              </a:rPr>
              <a:t>When performing a fusion splice there are generally five different steps:</a:t>
            </a:r>
          </a:p>
          <a:p>
            <a:pPr algn="just"/>
            <a:r>
              <a:rPr lang="en-IN" sz="2200" dirty="0" smtClean="0">
                <a:latin typeface="Times New Roman" pitchFamily="18" charset="0"/>
                <a:cs typeface="Times New Roman" pitchFamily="18" charset="0"/>
              </a:rPr>
              <a:t>1. Stripping the fiber</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2. Cleaning the fiber: </a:t>
            </a:r>
            <a:r>
              <a:rPr lang="en-IN" sz="2200" dirty="0" err="1" smtClean="0">
                <a:latin typeface="Times New Roman" pitchFamily="18" charset="0"/>
                <a:cs typeface="Times New Roman" pitchFamily="18" charset="0"/>
              </a:rPr>
              <a:t>isoprophyl</a:t>
            </a:r>
            <a:r>
              <a:rPr lang="en-IN" sz="2200" dirty="0" smtClean="0">
                <a:latin typeface="Times New Roman" pitchFamily="18" charset="0"/>
                <a:cs typeface="Times New Roman" pitchFamily="18" charset="0"/>
              </a:rPr>
              <a:t> alcohol (IPA)</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3. Cleaving the fiber</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4. Fusing the fiber</a:t>
            </a:r>
          </a:p>
          <a:p>
            <a:pPr algn="just"/>
            <a:endParaRPr lang="en-IN"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5. Protecting the fiber</a:t>
            </a:r>
          </a:p>
          <a:p>
            <a:pPr algn="just"/>
            <a:r>
              <a:rPr lang="en-IN" sz="2200" dirty="0" smtClean="0">
                <a:latin typeface="Times New Roman" pitchFamily="18" charset="0"/>
                <a:cs typeface="Times New Roman" pitchFamily="18" charset="0"/>
              </a:rPr>
              <a:t> </a:t>
            </a:r>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48</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4098" name="Picture 2"/>
          <p:cNvPicPr>
            <a:picLocks noChangeAspect="1" noChangeArrowheads="1"/>
          </p:cNvPicPr>
          <p:nvPr/>
        </p:nvPicPr>
        <p:blipFill>
          <a:blip r:embed="rId3"/>
          <a:srcRect/>
          <a:stretch>
            <a:fillRect/>
          </a:stretch>
        </p:blipFill>
        <p:spPr bwMode="auto">
          <a:xfrm>
            <a:off x="928662" y="1214422"/>
            <a:ext cx="7171667" cy="4429156"/>
          </a:xfrm>
          <a:prstGeom prst="rect">
            <a:avLst/>
          </a:prstGeom>
          <a:noFill/>
          <a:ln w="9525">
            <a:noFill/>
            <a:miter lim="800000"/>
            <a:headEnd/>
            <a:tailEnd/>
          </a:ln>
          <a:effectLst/>
        </p:spPr>
      </p:pic>
      <p:grpSp>
        <p:nvGrpSpPr>
          <p:cNvPr id="12" name="Group 11"/>
          <p:cNvGrpSpPr/>
          <p:nvPr/>
        </p:nvGrpSpPr>
        <p:grpSpPr>
          <a:xfrm>
            <a:off x="207819" y="282059"/>
            <a:ext cx="8507586" cy="646611"/>
            <a:chOff x="207818" y="142852"/>
            <a:chExt cx="10020520" cy="646611"/>
          </a:xfrm>
        </p:grpSpPr>
        <p:grpSp>
          <p:nvGrpSpPr>
            <p:cNvPr id="13" name="Group 15"/>
            <p:cNvGrpSpPr/>
            <p:nvPr/>
          </p:nvGrpSpPr>
          <p:grpSpPr>
            <a:xfrm>
              <a:off x="207818" y="142852"/>
              <a:ext cx="10020517" cy="646611"/>
              <a:chOff x="617294" y="142852"/>
              <a:chExt cx="9673983" cy="646611"/>
            </a:xfrm>
          </p:grpSpPr>
          <p:pic>
            <p:nvPicPr>
              <p:cNvPr id="17"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18" name="TextBox 17"/>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0" name="Picture 19">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4"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49</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430887"/>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Fabrication of Optical Fibre:</a:t>
            </a:r>
            <a:endParaRPr lang="en-IN"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42910" y="1571612"/>
            <a:ext cx="8001055" cy="4652976"/>
          </a:xfrm>
          <a:prstGeom prst="rect">
            <a:avLst/>
          </a:prstGeom>
          <a:noFill/>
          <a:ln w="9525">
            <a:noFill/>
            <a:miter lim="800000"/>
            <a:headEnd/>
            <a:tailEnd/>
          </a:ln>
          <a:effectLst/>
        </p:spPr>
      </p:pic>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1027" name="Picture 3"/>
          <p:cNvPicPr>
            <a:picLocks noChangeAspect="1" noChangeArrowheads="1"/>
          </p:cNvPicPr>
          <p:nvPr/>
        </p:nvPicPr>
        <p:blipFill>
          <a:blip r:embed="rId3"/>
          <a:srcRect/>
          <a:stretch>
            <a:fillRect/>
          </a:stretch>
        </p:blipFill>
        <p:spPr bwMode="auto">
          <a:xfrm>
            <a:off x="214283" y="928670"/>
            <a:ext cx="8929717" cy="5562599"/>
          </a:xfrm>
          <a:prstGeom prst="rect">
            <a:avLst/>
          </a:prstGeom>
          <a:noFill/>
          <a:ln w="9525">
            <a:noFill/>
            <a:miter lim="800000"/>
            <a:headEnd/>
            <a:tailEnd/>
          </a:ln>
          <a:effectLst/>
        </p:spPr>
      </p:pic>
      <p:sp>
        <p:nvSpPr>
          <p:cNvPr id="16" name="Rectangle 15"/>
          <p:cNvSpPr/>
          <p:nvPr/>
        </p:nvSpPr>
        <p:spPr>
          <a:xfrm>
            <a:off x="2214546" y="214290"/>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50</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2050" name="Picture 2"/>
          <p:cNvPicPr>
            <a:picLocks noChangeAspect="1" noChangeArrowheads="1"/>
          </p:cNvPicPr>
          <p:nvPr/>
        </p:nvPicPr>
        <p:blipFill>
          <a:blip r:embed="rId3"/>
          <a:srcRect/>
          <a:stretch>
            <a:fillRect/>
          </a:stretch>
        </p:blipFill>
        <p:spPr bwMode="auto">
          <a:xfrm>
            <a:off x="857224" y="1142984"/>
            <a:ext cx="6962779" cy="4848225"/>
          </a:xfrm>
          <a:prstGeom prst="rect">
            <a:avLst/>
          </a:prstGeom>
          <a:noFill/>
          <a:ln w="9525">
            <a:noFill/>
            <a:miter lim="800000"/>
            <a:headEnd/>
            <a:tailEnd/>
          </a:ln>
          <a:effectLst/>
        </p:spPr>
      </p:pic>
      <p:grpSp>
        <p:nvGrpSpPr>
          <p:cNvPr id="12" name="Group 11"/>
          <p:cNvGrpSpPr/>
          <p:nvPr/>
        </p:nvGrpSpPr>
        <p:grpSpPr>
          <a:xfrm>
            <a:off x="207819" y="282059"/>
            <a:ext cx="8507586" cy="646611"/>
            <a:chOff x="207818" y="142852"/>
            <a:chExt cx="10020520" cy="646611"/>
          </a:xfrm>
        </p:grpSpPr>
        <p:grpSp>
          <p:nvGrpSpPr>
            <p:cNvPr id="13" name="Group 15"/>
            <p:cNvGrpSpPr/>
            <p:nvPr/>
          </p:nvGrpSpPr>
          <p:grpSpPr>
            <a:xfrm>
              <a:off x="207818" y="142852"/>
              <a:ext cx="10020517" cy="646611"/>
              <a:chOff x="617294" y="142852"/>
              <a:chExt cx="9673983" cy="646611"/>
            </a:xfrm>
          </p:grpSpPr>
          <p:pic>
            <p:nvPicPr>
              <p:cNvPr id="17"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18" name="TextBox 17"/>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0" name="Picture 19">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4"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51</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500174"/>
            <a:ext cx="8358246" cy="2677656"/>
          </a:xfrm>
          <a:prstGeom prst="rect">
            <a:avLst/>
          </a:prstGeom>
          <a:noFill/>
        </p:spPr>
        <p:txBody>
          <a:bodyPr wrap="square" rtlCol="0">
            <a:spAutoFit/>
          </a:bodyPr>
          <a:lstStyle/>
          <a:p>
            <a:pPr algn="just"/>
            <a:r>
              <a:rPr lang="en-IN" sz="2400" dirty="0" smtClean="0"/>
              <a:t>CHEMICAL VAPOUR DEPOSITION (CVD)</a:t>
            </a:r>
          </a:p>
          <a:p>
            <a:pPr algn="just"/>
            <a:endParaRPr lang="en-IN" sz="2400" dirty="0" smtClean="0"/>
          </a:p>
          <a:p>
            <a:pPr algn="just"/>
            <a:endParaRPr lang="en-IN" sz="2400" dirty="0" smtClean="0"/>
          </a:p>
          <a:p>
            <a:pPr algn="just"/>
            <a:r>
              <a:rPr lang="en-IN" sz="2400" dirty="0" smtClean="0"/>
              <a:t>OUTSIDE VAPOUR DEPOSITION (OVD)</a:t>
            </a:r>
          </a:p>
          <a:p>
            <a:pPr algn="just"/>
            <a:endParaRPr lang="en-IN" sz="2400" dirty="0" smtClean="0"/>
          </a:p>
          <a:p>
            <a:pPr algn="just"/>
            <a:endParaRPr lang="en-IN" sz="2400" dirty="0" smtClean="0"/>
          </a:p>
          <a:p>
            <a:pPr algn="just"/>
            <a:r>
              <a:rPr lang="en-IN" sz="2400" dirty="0" smtClean="0"/>
              <a:t>VAPOUR AXIAL DEPOSITION (VAD)</a:t>
            </a:r>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52</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2616101"/>
          </a:xfrm>
          <a:prstGeom prst="rect">
            <a:avLst/>
          </a:prstGeom>
          <a:noFill/>
        </p:spPr>
        <p:txBody>
          <a:bodyPr wrap="square" rtlCol="0">
            <a:spAutoFit/>
          </a:bodyPr>
          <a:lstStyle/>
          <a:p>
            <a:pPr algn="just"/>
            <a:r>
              <a:rPr lang="en-IN" sz="2200" b="1" dirty="0" smtClean="0">
                <a:latin typeface="Times New Roman" pitchFamily="18" charset="0"/>
                <a:cs typeface="Times New Roman" pitchFamily="18" charset="0"/>
              </a:rPr>
              <a:t>Modified chemical Vapour Deposition:</a:t>
            </a:r>
          </a:p>
          <a:p>
            <a:pPr algn="just"/>
            <a:r>
              <a:rPr lang="en-IN" sz="2400" dirty="0" smtClean="0"/>
              <a:t>It is also called as Inner Vapour Phase Deposition (IVPD) since the soot is deposited inside the target rod tube as opposed to outside in the Outer Vapour Phase Deposition (OVPO) process.</a:t>
            </a:r>
          </a:p>
          <a:p>
            <a:pPr algn="just"/>
            <a:endParaRPr lang="en-IN" sz="2200" b="1" dirty="0" smtClean="0">
              <a:latin typeface="Times New Roman" pitchFamily="18" charset="0"/>
              <a:cs typeface="Times New Roman" pitchFamily="18" charset="0"/>
            </a:endParaRPr>
          </a:p>
          <a:p>
            <a:pPr algn="just"/>
            <a:r>
              <a:rPr lang="en-IN" sz="2400" dirty="0" smtClean="0"/>
              <a:t>silicon chloride, SiCl4 and germanium chloride, GeCl4 are oxidized to form silica and </a:t>
            </a:r>
            <a:r>
              <a:rPr lang="en-IN" sz="2400" dirty="0" err="1" smtClean="0"/>
              <a:t>germania</a:t>
            </a:r>
            <a:r>
              <a:rPr lang="en-IN" sz="2400" dirty="0" smtClean="0"/>
              <a:t> particles. </a:t>
            </a:r>
            <a:endParaRPr lang="en-IN" sz="2200" dirty="0">
              <a:latin typeface="Times New Roman" pitchFamily="18" charset="0"/>
              <a:cs typeface="Times New Roman" pitchFamily="18" charset="0"/>
            </a:endParaRPr>
          </a:p>
        </p:txBody>
      </p:sp>
      <p:pic>
        <p:nvPicPr>
          <p:cNvPr id="13" name="Picture 12"/>
          <p:cNvPicPr/>
          <p:nvPr/>
        </p:nvPicPr>
        <p:blipFill>
          <a:blip r:embed="rId3"/>
          <a:srcRect/>
          <a:stretch>
            <a:fillRect/>
          </a:stretch>
        </p:blipFill>
        <p:spPr bwMode="auto">
          <a:xfrm>
            <a:off x="2071670" y="4071942"/>
            <a:ext cx="4500594" cy="1571636"/>
          </a:xfrm>
          <a:prstGeom prst="rect">
            <a:avLst/>
          </a:prstGeom>
          <a:noFill/>
          <a:ln w="9525">
            <a:noFill/>
            <a:miter lim="800000"/>
            <a:headEnd/>
            <a:tailEnd/>
          </a:ln>
        </p:spPr>
      </p:pic>
      <p:grpSp>
        <p:nvGrpSpPr>
          <p:cNvPr id="14" name="Group 13"/>
          <p:cNvGrpSpPr/>
          <p:nvPr/>
        </p:nvGrpSpPr>
        <p:grpSpPr>
          <a:xfrm>
            <a:off x="207819" y="282059"/>
            <a:ext cx="8507586" cy="646611"/>
            <a:chOff x="207818" y="142852"/>
            <a:chExt cx="10020520" cy="646611"/>
          </a:xfrm>
        </p:grpSpPr>
        <p:grpSp>
          <p:nvGrpSpPr>
            <p:cNvPr id="17" name="Group 15"/>
            <p:cNvGrpSpPr/>
            <p:nvPr/>
          </p:nvGrpSpPr>
          <p:grpSpPr>
            <a:xfrm>
              <a:off x="207818" y="142852"/>
              <a:ext cx="10020517" cy="646611"/>
              <a:chOff x="617294" y="142852"/>
              <a:chExt cx="9673983" cy="646611"/>
            </a:xfrm>
          </p:grpSpPr>
          <p:pic>
            <p:nvPicPr>
              <p:cNvPr id="20"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1" name="TextBox 20"/>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2" name="Picture 21">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8"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53</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3074" name="Picture 2"/>
          <p:cNvPicPr>
            <a:picLocks noChangeAspect="1" noChangeArrowheads="1"/>
          </p:cNvPicPr>
          <p:nvPr/>
        </p:nvPicPr>
        <p:blipFill>
          <a:blip r:embed="rId3"/>
          <a:srcRect/>
          <a:stretch>
            <a:fillRect/>
          </a:stretch>
        </p:blipFill>
        <p:spPr bwMode="auto">
          <a:xfrm>
            <a:off x="1285853" y="1393503"/>
            <a:ext cx="6976738" cy="4321513"/>
          </a:xfrm>
          <a:prstGeom prst="rect">
            <a:avLst/>
          </a:prstGeom>
          <a:noFill/>
          <a:ln w="9525">
            <a:noFill/>
            <a:miter lim="800000"/>
            <a:headEnd/>
            <a:tailEnd/>
          </a:ln>
          <a:effectLst/>
        </p:spPr>
      </p:pic>
      <p:grpSp>
        <p:nvGrpSpPr>
          <p:cNvPr id="12" name="Group 11"/>
          <p:cNvGrpSpPr/>
          <p:nvPr/>
        </p:nvGrpSpPr>
        <p:grpSpPr>
          <a:xfrm>
            <a:off x="207819" y="282059"/>
            <a:ext cx="8507586" cy="646611"/>
            <a:chOff x="207818" y="142852"/>
            <a:chExt cx="10020520" cy="646611"/>
          </a:xfrm>
        </p:grpSpPr>
        <p:grpSp>
          <p:nvGrpSpPr>
            <p:cNvPr id="13" name="Group 15"/>
            <p:cNvGrpSpPr/>
            <p:nvPr/>
          </p:nvGrpSpPr>
          <p:grpSpPr>
            <a:xfrm>
              <a:off x="207818" y="142852"/>
              <a:ext cx="10020517" cy="646611"/>
              <a:chOff x="617294" y="142852"/>
              <a:chExt cx="9673983" cy="646611"/>
            </a:xfrm>
          </p:grpSpPr>
          <p:pic>
            <p:nvPicPr>
              <p:cNvPr id="17" name="Pictur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18" name="TextBox 17"/>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0" name="Picture 19">
                <a:extLst>
                  <a:ext uri="{FF2B5EF4-FFF2-40B4-BE49-F238E27FC236}">
                    <a16:creationId xmlns="" xmlns:a16="http://schemas.microsoft.com/office/drawing/2014/main" id="{8DEB600F-453F-40A8-A924-80AA1413847F}"/>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4" name="Picture 2"/>
            <p:cNvPicPr>
              <a:picLocks noChangeAspect="1" noChangeArrowheads="1"/>
            </p:cNvPicPr>
            <p:nvPr/>
          </p:nvPicPr>
          <p:blipFill>
            <a:blip r:embed="rId6"/>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54</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570756"/>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Steps:</a:t>
            </a: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As in Outside Vapour Phase Deposition, Modified Chemical Vapour Deposition also produces the </a:t>
            </a:r>
            <a:r>
              <a:rPr lang="en-IN" sz="2400" dirty="0" err="1" smtClean="0">
                <a:latin typeface="Times New Roman" pitchFamily="18" charset="0"/>
                <a:cs typeface="Times New Roman" pitchFamily="18" charset="0"/>
              </a:rPr>
              <a:t>preform</a:t>
            </a:r>
            <a:r>
              <a:rPr lang="en-IN" sz="2400" dirty="0" smtClean="0">
                <a:latin typeface="Times New Roman" pitchFamily="18" charset="0"/>
                <a:cs typeface="Times New Roman" pitchFamily="18" charset="0"/>
              </a:rPr>
              <a:t> in two steps.</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First, reactant gases flow through a rotating glass tube made from fused silica while a burner heats its narrow zone by travelling back and forth along the tube. Silica and </a:t>
            </a:r>
            <a:r>
              <a:rPr lang="en-IN" sz="2400" dirty="0" err="1" smtClean="0">
                <a:latin typeface="Times New Roman" pitchFamily="18" charset="0"/>
                <a:cs typeface="Times New Roman" pitchFamily="18" charset="0"/>
              </a:rPr>
              <a:t>dopants</a:t>
            </a:r>
            <a:r>
              <a:rPr lang="en-IN" sz="2400" dirty="0" smtClean="0">
                <a:latin typeface="Times New Roman" pitchFamily="18" charset="0"/>
                <a:cs typeface="Times New Roman" pitchFamily="18" charset="0"/>
              </a:rPr>
              <a:t> form soot that is deposited on the inner surface of the target tube.</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A burner heats a narrow zone of this deposit and sintering (heating without melting) occurs within this zone. The result is a layer of sintered glass. Operating temperature is kept at around 1600℃.</a:t>
            </a:r>
          </a:p>
          <a:p>
            <a:pPr algn="just"/>
            <a:endParaRPr lang="en-IN" sz="2200" b="1"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55</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5570756"/>
          </a:xfrm>
          <a:prstGeom prst="rect">
            <a:avLst/>
          </a:prstGeom>
          <a:noFill/>
        </p:spPr>
        <p:txBody>
          <a:bodyPr wrap="square" rtlCol="0">
            <a:spAutoFit/>
          </a:bodyPr>
          <a:lstStyle/>
          <a:p>
            <a:pPr algn="just"/>
            <a:r>
              <a:rPr lang="en-IN" sz="2400" b="1" dirty="0" smtClean="0">
                <a:latin typeface="Times New Roman" pitchFamily="18" charset="0"/>
                <a:cs typeface="Times New Roman" pitchFamily="18" charset="0"/>
              </a:rPr>
              <a:t>Steps:</a:t>
            </a:r>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The second step involves heating the soot perform to 2000℃, thus collapsing the tube into solid glass perform.</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The fiber that is subsequently drawn from this </a:t>
            </a:r>
            <a:r>
              <a:rPr lang="en-IN" sz="2400" dirty="0" err="1" smtClean="0">
                <a:latin typeface="Times New Roman" pitchFamily="18" charset="0"/>
                <a:cs typeface="Times New Roman" pitchFamily="18" charset="0"/>
              </a:rPr>
              <a:t>preform</a:t>
            </a:r>
            <a:r>
              <a:rPr lang="en-IN" sz="2400" dirty="0" smtClean="0">
                <a:latin typeface="Times New Roman" pitchFamily="18" charset="0"/>
                <a:cs typeface="Times New Roman" pitchFamily="18" charset="0"/>
              </a:rPr>
              <a:t> rod will have a core that consists of the </a:t>
            </a:r>
            <a:r>
              <a:rPr lang="en-IN" sz="2400" dirty="0" err="1" smtClean="0">
                <a:latin typeface="Times New Roman" pitchFamily="18" charset="0"/>
                <a:cs typeface="Times New Roman" pitchFamily="18" charset="0"/>
              </a:rPr>
              <a:t>vapor</a:t>
            </a:r>
            <a:r>
              <a:rPr lang="en-IN" sz="2400" dirty="0" smtClean="0">
                <a:latin typeface="Times New Roman" pitchFamily="18" charset="0"/>
                <a:cs typeface="Times New Roman" pitchFamily="18" charset="0"/>
              </a:rPr>
              <a:t>-deposited material and a cladding that consists of the original silica tube.</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The tube is then collapsed to give a solid </a:t>
            </a:r>
            <a:r>
              <a:rPr lang="en-IN" sz="2400" dirty="0" err="1" smtClean="0">
                <a:latin typeface="Times New Roman" pitchFamily="18" charset="0"/>
                <a:cs typeface="Times New Roman" pitchFamily="18" charset="0"/>
              </a:rPr>
              <a:t>preform</a:t>
            </a:r>
            <a:r>
              <a:rPr lang="en-IN" sz="2400" dirty="0" smtClean="0">
                <a:latin typeface="Times New Roman" pitchFamily="18" charset="0"/>
                <a:cs typeface="Times New Roman" pitchFamily="18" charset="0"/>
              </a:rPr>
              <a:t> which may then be drawn into fiber at temperatures of 2000 to 2200 °C.</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A graded refractive index profile can be created by changing the composition of the layers as the glass is deposited. </a:t>
            </a:r>
          </a:p>
          <a:p>
            <a:pPr algn="just"/>
            <a:endParaRPr lang="en-IN" sz="2200" b="1" dirty="0" smtClean="0">
              <a:latin typeface="Times New Roman" pitchFamily="18" charset="0"/>
              <a:cs typeface="Times New Roman" pitchFamily="18" charset="0"/>
            </a:endParaRP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56</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142984"/>
            <a:ext cx="8358246" cy="2646878"/>
          </a:xfrm>
          <a:prstGeom prst="rect">
            <a:avLst/>
          </a:prstGeom>
          <a:noFill/>
        </p:spPr>
        <p:txBody>
          <a:bodyPr wrap="square" rtlCol="0">
            <a:spAutoFit/>
          </a:bodyPr>
          <a:lstStyle/>
          <a:p>
            <a:pPr algn="just"/>
            <a:r>
              <a:rPr lang="en-IN" sz="2400" dirty="0" smtClean="0">
                <a:latin typeface="Times New Roman" pitchFamily="18" charset="0"/>
                <a:cs typeface="Times New Roman" pitchFamily="18" charset="0"/>
              </a:rPr>
              <a:t>·  This technique is the most widely used at present as it allows the fabrication of fiber with the lowest losses.</a:t>
            </a:r>
          </a:p>
          <a:p>
            <a:pPr algn="just"/>
            <a:endParaRPr lang="en-IN"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  Apart from the reduced OH^- impurity contamination the MCVD process has the advantage that deposition occurs within an enclosed reactor which ensures a very clean environment.</a:t>
            </a:r>
          </a:p>
          <a:p>
            <a:pPr algn="just"/>
            <a:endParaRPr lang="en-IN" sz="2200" dirty="0">
              <a:latin typeface="Times New Roman" pitchFamily="18" charset="0"/>
              <a:cs typeface="Times New Roman" pitchFamily="18" charset="0"/>
            </a:endParaRPr>
          </a:p>
        </p:txBody>
      </p:sp>
      <p:grpSp>
        <p:nvGrpSpPr>
          <p:cNvPr id="13" name="Group 12"/>
          <p:cNvGrpSpPr/>
          <p:nvPr/>
        </p:nvGrpSpPr>
        <p:grpSpPr>
          <a:xfrm>
            <a:off x="207819" y="282059"/>
            <a:ext cx="8507586" cy="646611"/>
            <a:chOff x="207818" y="142852"/>
            <a:chExt cx="10020520" cy="646611"/>
          </a:xfrm>
        </p:grpSpPr>
        <p:grpSp>
          <p:nvGrpSpPr>
            <p:cNvPr id="14" name="Group 15"/>
            <p:cNvGrpSpPr/>
            <p:nvPr/>
          </p:nvGrpSpPr>
          <p:grpSpPr>
            <a:xfrm>
              <a:off x="207818" y="142852"/>
              <a:ext cx="10020517" cy="646611"/>
              <a:chOff x="617294" y="142852"/>
              <a:chExt cx="9673983" cy="646611"/>
            </a:xfrm>
          </p:grpSpPr>
          <p:pic>
            <p:nvPicPr>
              <p:cNvPr id="18" name="Picture 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17294" y="142852"/>
                <a:ext cx="902818" cy="646611"/>
              </a:xfrm>
              <a:prstGeom prst="rect">
                <a:avLst/>
              </a:prstGeom>
            </p:spPr>
          </p:pic>
          <p:sp>
            <p:nvSpPr>
              <p:cNvPr id="20" name="TextBox 19"/>
              <p:cNvSpPr txBox="1"/>
              <p:nvPr/>
            </p:nvSpPr>
            <p:spPr>
              <a:xfrm>
                <a:off x="2330519" y="214290"/>
                <a:ext cx="6417344"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Technocrats Institute of Technology, Bhopal</a:t>
                </a:r>
                <a:endParaRPr lang="en-US" sz="2200" b="1" dirty="0">
                  <a:solidFill>
                    <a:srgbClr val="FF0000"/>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8DEB600F-453F-40A8-A924-80AA1413847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422936" y="142852"/>
                <a:ext cx="1868341" cy="628907"/>
              </a:xfrm>
              <a:prstGeom prst="rect">
                <a:avLst/>
              </a:prstGeom>
            </p:spPr>
          </p:pic>
        </p:grpSp>
        <p:pic>
          <p:nvPicPr>
            <p:cNvPr id="17" name="Picture 2"/>
            <p:cNvPicPr>
              <a:picLocks noChangeAspect="1" noChangeArrowheads="1"/>
            </p:cNvPicPr>
            <p:nvPr/>
          </p:nvPicPr>
          <p:blipFill>
            <a:blip r:embed="rId5"/>
            <a:srcRect/>
            <a:stretch>
              <a:fillRect/>
            </a:stretch>
          </p:blipFill>
          <p:spPr bwMode="auto">
            <a:xfrm>
              <a:off x="1202308" y="142853"/>
              <a:ext cx="780106" cy="642942"/>
            </a:xfrm>
            <a:prstGeom prst="rect">
              <a:avLst/>
            </a:prstGeom>
            <a:noFill/>
            <a:ln w="9525">
              <a:noFill/>
              <a:miter lim="800000"/>
              <a:headEnd/>
              <a:tailEnd/>
            </a:ln>
          </p:spPr>
        </p:pic>
      </p:gr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6</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571472" y="1428737"/>
            <a:ext cx="8286808" cy="2246769"/>
          </a:xfrm>
          <a:prstGeom prst="rect">
            <a:avLst/>
          </a:prstGeom>
          <a:noFill/>
        </p:spPr>
        <p:txBody>
          <a:bodyPr wrap="square" rtlCol="0">
            <a:spAutoFit/>
          </a:bodyPr>
          <a:lstStyle/>
          <a:p>
            <a:pPr algn="just"/>
            <a:r>
              <a:rPr lang="en-IN" sz="2000" dirty="0" smtClean="0">
                <a:latin typeface="Times New Roman" pitchFamily="18" charset="0"/>
                <a:cs typeface="Times New Roman" pitchFamily="18" charset="0"/>
              </a:rPr>
              <a:t>Example 1: A low loss fiber has average loss of 3 dB/km at 900 nm. Compute the length over which – </a:t>
            </a:r>
          </a:p>
          <a:p>
            <a:pPr algn="just"/>
            <a:r>
              <a:rPr lang="en-IN" sz="2000" dirty="0" smtClean="0">
                <a:latin typeface="Times New Roman" pitchFamily="18" charset="0"/>
                <a:cs typeface="Times New Roman" pitchFamily="18" charset="0"/>
              </a:rPr>
              <a:t>a) Power decreases by 50 % b) Power decreases by 75 %. </a:t>
            </a:r>
          </a:p>
          <a:p>
            <a:pPr algn="just"/>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sym typeface="Wingdings" pitchFamily="2" charset="2"/>
              </a:rPr>
              <a:t></a:t>
            </a:r>
            <a:endParaRPr lang="en-IN" sz="2000" dirty="0" smtClean="0">
              <a:latin typeface="Times New Roman" pitchFamily="18" charset="0"/>
              <a:cs typeface="Times New Roman" pitchFamily="18" charset="0"/>
            </a:endParaRPr>
          </a:p>
          <a:p>
            <a:pPr algn="just"/>
            <a:r>
              <a:rPr lang="en-IN" sz="2000" b="1" dirty="0" smtClean="0">
                <a:latin typeface="Times New Roman" pitchFamily="18" charset="0"/>
                <a:cs typeface="Times New Roman" pitchFamily="18" charset="0"/>
              </a:rPr>
              <a:t>Solution :</a:t>
            </a:r>
            <a:r>
              <a:rPr lang="en-IN"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 = 3 </a:t>
            </a:r>
            <a:r>
              <a:rPr lang="en-IN" sz="2000" dirty="0" smtClean="0">
                <a:latin typeface="Times New Roman" pitchFamily="18" charset="0"/>
                <a:cs typeface="Times New Roman" pitchFamily="18" charset="0"/>
              </a:rPr>
              <a:t>dB/km </a:t>
            </a:r>
          </a:p>
          <a:p>
            <a:pPr algn="just"/>
            <a:r>
              <a:rPr lang="en-IN" sz="2000" dirty="0" smtClean="0">
                <a:latin typeface="Times New Roman" pitchFamily="18" charset="0"/>
                <a:cs typeface="Times New Roman" pitchFamily="18" charset="0"/>
              </a:rPr>
              <a:t>a) Power decreases by 50 %. </a:t>
            </a:r>
          </a:p>
          <a:p>
            <a:pPr algn="just"/>
            <a:endParaRPr lang="en-IN" sz="2000" dirty="0">
              <a:latin typeface="Times New Roman" pitchFamily="18" charset="0"/>
              <a:cs typeface="Times New Roman" pitchFamily="18" charset="0"/>
            </a:endParaRPr>
          </a:p>
        </p:txBody>
      </p:sp>
      <p:sp>
        <p:nvSpPr>
          <p:cNvPr id="16" name="Rectangle 15"/>
          <p:cNvSpPr/>
          <p:nvPr/>
        </p:nvSpPr>
        <p:spPr>
          <a:xfrm>
            <a:off x="2071670" y="357166"/>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7</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3074" name="Picture 2"/>
          <p:cNvPicPr>
            <a:picLocks noChangeAspect="1" noChangeArrowheads="1"/>
          </p:cNvPicPr>
          <p:nvPr/>
        </p:nvPicPr>
        <p:blipFill>
          <a:blip r:embed="rId3"/>
          <a:srcRect/>
          <a:stretch>
            <a:fillRect/>
          </a:stretch>
        </p:blipFill>
        <p:spPr bwMode="auto">
          <a:xfrm>
            <a:off x="857224" y="1428736"/>
            <a:ext cx="7715303" cy="4748227"/>
          </a:xfrm>
          <a:prstGeom prst="rect">
            <a:avLst/>
          </a:prstGeom>
          <a:noFill/>
          <a:ln w="9525">
            <a:noFill/>
            <a:miter lim="800000"/>
            <a:headEnd/>
            <a:tailEnd/>
          </a:ln>
          <a:effectLst/>
        </p:spPr>
      </p:pic>
      <p:sp>
        <p:nvSpPr>
          <p:cNvPr id="16" name="Rectangle 15"/>
          <p:cNvSpPr/>
          <p:nvPr/>
        </p:nvSpPr>
        <p:spPr>
          <a:xfrm>
            <a:off x="1928794" y="214290"/>
            <a:ext cx="6643734"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8</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a:t>&lt;Subject Name&gt; | &lt;Unit-No&gt; | &lt;Session-No&gt;</a:t>
            </a:r>
          </a:p>
        </p:txBody>
      </p:sp>
      <p:sp>
        <p:nvSpPr>
          <p:cNvPr id="12" name="TextBox 11"/>
          <p:cNvSpPr txBox="1"/>
          <p:nvPr/>
        </p:nvSpPr>
        <p:spPr>
          <a:xfrm>
            <a:off x="285720" y="1214422"/>
            <a:ext cx="8572560" cy="2862322"/>
          </a:xfrm>
          <a:prstGeom prst="rect">
            <a:avLst/>
          </a:prstGeom>
          <a:noFill/>
        </p:spPr>
        <p:txBody>
          <a:bodyPr wrap="square" rtlCol="0">
            <a:spAutoFit/>
          </a:bodyPr>
          <a:lstStyle/>
          <a:p>
            <a:r>
              <a:rPr lang="en-IN" b="1" dirty="0" smtClean="0"/>
              <a:t>Example 2: </a:t>
            </a:r>
            <a:r>
              <a:rPr lang="en-IN" dirty="0" smtClean="0"/>
              <a:t>When mean optical power launched into an 8 km length of fiber is 12 </a:t>
            </a:r>
            <a:r>
              <a:rPr lang="en-IN" dirty="0" err="1" smtClean="0"/>
              <a:t>μW</a:t>
            </a:r>
            <a:r>
              <a:rPr lang="en-IN" dirty="0" smtClean="0"/>
              <a:t>, the mean optical power at the fiber output is 3 </a:t>
            </a:r>
            <a:r>
              <a:rPr lang="en-IN" dirty="0" err="1" smtClean="0"/>
              <a:t>μW</a:t>
            </a:r>
            <a:r>
              <a:rPr lang="en-IN" dirty="0" smtClean="0"/>
              <a:t>. </a:t>
            </a:r>
          </a:p>
          <a:p>
            <a:r>
              <a:rPr lang="en-IN" dirty="0" smtClean="0"/>
              <a:t>Determine – </a:t>
            </a:r>
          </a:p>
          <a:p>
            <a:r>
              <a:rPr lang="en-IN" dirty="0" smtClean="0"/>
              <a:t>1) Overall signal attenuation in dB. </a:t>
            </a:r>
          </a:p>
          <a:p>
            <a:r>
              <a:rPr lang="en-IN" dirty="0" smtClean="0"/>
              <a:t>2) The overall signal attenuation for a 10 km optical link using the same fiber with splices at 1 km intervals, each giving an attenuation of 1 dB. </a:t>
            </a:r>
          </a:p>
          <a:p>
            <a:endParaRPr lang="en-IN" dirty="0" smtClean="0"/>
          </a:p>
          <a:p>
            <a:r>
              <a:rPr lang="en-IN" b="1" dirty="0" smtClean="0"/>
              <a:t>Solution : Given : z = 8 km </a:t>
            </a:r>
          </a:p>
          <a:p>
            <a:r>
              <a:rPr lang="en-IN" dirty="0" smtClean="0"/>
              <a:t>P(0) = 120 </a:t>
            </a:r>
            <a:r>
              <a:rPr lang="el-GR" dirty="0" smtClean="0"/>
              <a:t>μ</a:t>
            </a:r>
            <a:r>
              <a:rPr lang="en-IN" dirty="0" smtClean="0"/>
              <a:t>W </a:t>
            </a:r>
          </a:p>
          <a:p>
            <a:r>
              <a:rPr lang="en-IN" dirty="0" smtClean="0"/>
              <a:t>P(z) = 3 </a:t>
            </a:r>
            <a:r>
              <a:rPr lang="el-GR" dirty="0" smtClean="0"/>
              <a:t>μ</a:t>
            </a:r>
            <a:r>
              <a:rPr lang="en-IN" dirty="0" smtClean="0"/>
              <a:t>W </a:t>
            </a:r>
            <a:endParaRPr lang="en-IN" dirty="0"/>
          </a:p>
        </p:txBody>
      </p:sp>
      <p:sp>
        <p:nvSpPr>
          <p:cNvPr id="16" name="Rectangle 15"/>
          <p:cNvSpPr/>
          <p:nvPr/>
        </p:nvSpPr>
        <p:spPr>
          <a:xfrm>
            <a:off x="2357422" y="357166"/>
            <a:ext cx="4572000" cy="646331"/>
          </a:xfrm>
          <a:prstGeom prst="rect">
            <a:avLst/>
          </a:prstGeom>
        </p:spPr>
        <p:txBody>
          <a:bodyPr>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1" y="6096000"/>
            <a:ext cx="184731" cy="369332"/>
          </a:xfrm>
          <a:prstGeom prst="rect">
            <a:avLst/>
          </a:prstGeom>
          <a:noFill/>
        </p:spPr>
        <p:txBody>
          <a:bodyPr wrap="none" rtlCol="0">
            <a:spAutoFit/>
          </a:bodyPr>
          <a:lstStyle/>
          <a:p>
            <a:endParaRPr lang="en-US" dirty="0"/>
          </a:p>
        </p:txBody>
      </p:sp>
      <p:sp>
        <p:nvSpPr>
          <p:cNvPr id="8" name="Date Placeholder 3"/>
          <p:cNvSpPr txBox="1">
            <a:spLocks/>
          </p:cNvSpPr>
          <p:nvPr/>
        </p:nvSpPr>
        <p:spPr>
          <a:xfrm>
            <a:off x="1452998" y="6356353"/>
            <a:ext cx="18288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sz="1200" dirty="0">
                <a:latin typeface="Arial Narrow" pitchFamily="34" charset="0"/>
              </a:rPr>
              <a:t>www.technocratsgroup.edu.in</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9</a:t>
            </a:fld>
            <a:endParaRPr lang="en-US" dirty="0"/>
          </a:p>
        </p:txBody>
      </p:sp>
      <p:sp>
        <p:nvSpPr>
          <p:cNvPr id="19" name="Rounded Rectangle 18"/>
          <p:cNvSpPr/>
          <p:nvPr/>
        </p:nvSpPr>
        <p:spPr>
          <a:xfrm>
            <a:off x="3150923" y="2685020"/>
            <a:ext cx="972108"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6205" y="847524"/>
            <a:ext cx="7849145" cy="707886"/>
          </a:xfrm>
          <a:prstGeom prst="rect">
            <a:avLst/>
          </a:prstGeom>
          <a:noFill/>
        </p:spPr>
        <p:txBody>
          <a:bodyPr wrap="square" rtlCol="0">
            <a:spAutoFit/>
          </a:bodyPr>
          <a:lstStyle/>
          <a:p>
            <a:endParaRPr lang="en-US" sz="2000" b="1" u="sng" dirty="0">
              <a:latin typeface="Times New Roman" pitchFamily="18" charset="0"/>
              <a:cs typeface="Times New Roman" pitchFamily="18" charset="0"/>
            </a:endParaRPr>
          </a:p>
          <a:p>
            <a:endParaRPr lang="en-US" sz="20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&lt;Subject Name&gt; | &lt;Unit-No&gt; | &lt;Session-No&gt;</a:t>
            </a:r>
          </a:p>
        </p:txBody>
      </p:sp>
      <p:pic>
        <p:nvPicPr>
          <p:cNvPr id="4098" name="Picture 2"/>
          <p:cNvPicPr>
            <a:picLocks noChangeAspect="1" noChangeArrowheads="1"/>
          </p:cNvPicPr>
          <p:nvPr/>
        </p:nvPicPr>
        <p:blipFill>
          <a:blip r:embed="rId3"/>
          <a:srcRect/>
          <a:stretch>
            <a:fillRect/>
          </a:stretch>
        </p:blipFill>
        <p:spPr bwMode="auto">
          <a:xfrm>
            <a:off x="1004888" y="1142984"/>
            <a:ext cx="7134225" cy="5072098"/>
          </a:xfrm>
          <a:prstGeom prst="rect">
            <a:avLst/>
          </a:prstGeom>
          <a:noFill/>
          <a:ln w="9525">
            <a:noFill/>
            <a:miter lim="800000"/>
            <a:headEnd/>
            <a:tailEnd/>
          </a:ln>
          <a:effectLst/>
        </p:spPr>
      </p:pic>
      <p:sp>
        <p:nvSpPr>
          <p:cNvPr id="16" name="Rectangle 15"/>
          <p:cNvSpPr/>
          <p:nvPr/>
        </p:nvSpPr>
        <p:spPr>
          <a:xfrm>
            <a:off x="2071670" y="285728"/>
            <a:ext cx="5715040"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Technocrats Institute of Technology(Excellence), Bhopal </a:t>
            </a:r>
          </a:p>
        </p:txBody>
      </p:sp>
    </p:spTree>
    <p:extLst>
      <p:ext uri="{BB962C8B-B14F-4D97-AF65-F5344CB8AC3E}">
        <p14:creationId xmlns:p14="http://schemas.microsoft.com/office/powerpoint/2010/main" xmlns="" val="198876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4470</Words>
  <Application>Microsoft Office PowerPoint</Application>
  <PresentationFormat>On-screen Show (4:3)</PresentationFormat>
  <Paragraphs>544</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318</cp:revision>
  <dcterms:created xsi:type="dcterms:W3CDTF">2021-04-02T05:48:38Z</dcterms:created>
  <dcterms:modified xsi:type="dcterms:W3CDTF">2023-04-30T11:42:37Z</dcterms:modified>
</cp:coreProperties>
</file>