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79" r:id="rId2"/>
    <p:sldId id="332" r:id="rId3"/>
    <p:sldId id="336" r:id="rId4"/>
    <p:sldId id="333" r:id="rId5"/>
    <p:sldId id="334" r:id="rId6"/>
    <p:sldId id="335" r:id="rId7"/>
    <p:sldId id="337" r:id="rId8"/>
    <p:sldId id="338" r:id="rId9"/>
    <p:sldId id="339" r:id="rId10"/>
    <p:sldId id="340" r:id="rId11"/>
    <p:sldId id="341" r:id="rId12"/>
    <p:sldId id="342" r:id="rId13"/>
    <p:sldId id="355" r:id="rId14"/>
    <p:sldId id="343" r:id="rId15"/>
    <p:sldId id="344" r:id="rId16"/>
    <p:sldId id="353" r:id="rId17"/>
    <p:sldId id="354" r:id="rId18"/>
    <p:sldId id="345" r:id="rId19"/>
    <p:sldId id="346" r:id="rId20"/>
    <p:sldId id="347" r:id="rId21"/>
    <p:sldId id="348" r:id="rId22"/>
    <p:sldId id="349" r:id="rId23"/>
    <p:sldId id="350" r:id="rId24"/>
    <p:sldId id="351" r:id="rId25"/>
    <p:sldId id="352"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2500" autoAdjust="0"/>
    <p:restoredTop sz="94660"/>
  </p:normalViewPr>
  <p:slideViewPr>
    <p:cSldViewPr>
      <p:cViewPr>
        <p:scale>
          <a:sx n="100" d="100"/>
          <a:sy n="100" d="100"/>
        </p:scale>
        <p:origin x="-606"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098498-F3AD-464C-8F15-9BECFF52DBEB}" type="datetimeFigureOut">
              <a:rPr lang="en-US" smtClean="0"/>
              <a:pPr/>
              <a:t>5/2/2023</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2F8320-03FA-41D3-8154-597A02906285}"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174C9D-047E-EC46-88E8-2C3E69143E14}" type="slidenum">
              <a:rPr lang="en-US" smtClean="0"/>
              <a:pPr/>
              <a:t>2</a:t>
            </a:fld>
            <a:endParaRPr lang="en-US"/>
          </a:p>
        </p:txBody>
      </p:sp>
    </p:spTree>
    <p:extLst>
      <p:ext uri="{BB962C8B-B14F-4D97-AF65-F5344CB8AC3E}">
        <p14:creationId xmlns:p14="http://schemas.microsoft.com/office/powerpoint/2010/main" xmlns="" val="17053011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174C9D-047E-EC46-88E8-2C3E69143E14}" type="slidenum">
              <a:rPr lang="en-US" smtClean="0"/>
              <a:pPr/>
              <a:t>11</a:t>
            </a:fld>
            <a:endParaRPr lang="en-US"/>
          </a:p>
        </p:txBody>
      </p:sp>
    </p:spTree>
    <p:extLst>
      <p:ext uri="{BB962C8B-B14F-4D97-AF65-F5344CB8AC3E}">
        <p14:creationId xmlns:p14="http://schemas.microsoft.com/office/powerpoint/2010/main" xmlns="" val="17053011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174C9D-047E-EC46-88E8-2C3E69143E14}" type="slidenum">
              <a:rPr lang="en-US" smtClean="0"/>
              <a:pPr/>
              <a:t>12</a:t>
            </a:fld>
            <a:endParaRPr lang="en-US"/>
          </a:p>
        </p:txBody>
      </p:sp>
    </p:spTree>
    <p:extLst>
      <p:ext uri="{BB962C8B-B14F-4D97-AF65-F5344CB8AC3E}">
        <p14:creationId xmlns:p14="http://schemas.microsoft.com/office/powerpoint/2010/main" xmlns="" val="17053011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174C9D-047E-EC46-88E8-2C3E69143E14}" type="slidenum">
              <a:rPr lang="en-US" smtClean="0"/>
              <a:pPr/>
              <a:t>13</a:t>
            </a:fld>
            <a:endParaRPr lang="en-US"/>
          </a:p>
        </p:txBody>
      </p:sp>
    </p:spTree>
    <p:extLst>
      <p:ext uri="{BB962C8B-B14F-4D97-AF65-F5344CB8AC3E}">
        <p14:creationId xmlns:p14="http://schemas.microsoft.com/office/powerpoint/2010/main" xmlns="" val="17053011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174C9D-047E-EC46-88E8-2C3E69143E14}" type="slidenum">
              <a:rPr lang="en-US" smtClean="0"/>
              <a:pPr/>
              <a:t>14</a:t>
            </a:fld>
            <a:endParaRPr lang="en-US"/>
          </a:p>
        </p:txBody>
      </p:sp>
    </p:spTree>
    <p:extLst>
      <p:ext uri="{BB962C8B-B14F-4D97-AF65-F5344CB8AC3E}">
        <p14:creationId xmlns:p14="http://schemas.microsoft.com/office/powerpoint/2010/main" xmlns="" val="17053011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174C9D-047E-EC46-88E8-2C3E69143E14}" type="slidenum">
              <a:rPr lang="en-US" smtClean="0"/>
              <a:pPr/>
              <a:t>15</a:t>
            </a:fld>
            <a:endParaRPr lang="en-US"/>
          </a:p>
        </p:txBody>
      </p:sp>
    </p:spTree>
    <p:extLst>
      <p:ext uri="{BB962C8B-B14F-4D97-AF65-F5344CB8AC3E}">
        <p14:creationId xmlns:p14="http://schemas.microsoft.com/office/powerpoint/2010/main" xmlns="" val="17053011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174C9D-047E-EC46-88E8-2C3E69143E14}" type="slidenum">
              <a:rPr lang="en-US" smtClean="0"/>
              <a:pPr/>
              <a:t>16</a:t>
            </a:fld>
            <a:endParaRPr lang="en-US"/>
          </a:p>
        </p:txBody>
      </p:sp>
    </p:spTree>
    <p:extLst>
      <p:ext uri="{BB962C8B-B14F-4D97-AF65-F5344CB8AC3E}">
        <p14:creationId xmlns:p14="http://schemas.microsoft.com/office/powerpoint/2010/main" xmlns="" val="17053011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174C9D-047E-EC46-88E8-2C3E69143E14}" type="slidenum">
              <a:rPr lang="en-US" smtClean="0"/>
              <a:pPr/>
              <a:t>17</a:t>
            </a:fld>
            <a:endParaRPr lang="en-US"/>
          </a:p>
        </p:txBody>
      </p:sp>
    </p:spTree>
    <p:extLst>
      <p:ext uri="{BB962C8B-B14F-4D97-AF65-F5344CB8AC3E}">
        <p14:creationId xmlns:p14="http://schemas.microsoft.com/office/powerpoint/2010/main" xmlns="" val="17053011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174C9D-047E-EC46-88E8-2C3E69143E14}" type="slidenum">
              <a:rPr lang="en-US" smtClean="0"/>
              <a:pPr/>
              <a:t>18</a:t>
            </a:fld>
            <a:endParaRPr lang="en-US"/>
          </a:p>
        </p:txBody>
      </p:sp>
    </p:spTree>
    <p:extLst>
      <p:ext uri="{BB962C8B-B14F-4D97-AF65-F5344CB8AC3E}">
        <p14:creationId xmlns:p14="http://schemas.microsoft.com/office/powerpoint/2010/main" xmlns="" val="17053011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174C9D-047E-EC46-88E8-2C3E69143E14}" type="slidenum">
              <a:rPr lang="en-US" smtClean="0"/>
              <a:pPr/>
              <a:t>19</a:t>
            </a:fld>
            <a:endParaRPr lang="en-US"/>
          </a:p>
        </p:txBody>
      </p:sp>
    </p:spTree>
    <p:extLst>
      <p:ext uri="{BB962C8B-B14F-4D97-AF65-F5344CB8AC3E}">
        <p14:creationId xmlns:p14="http://schemas.microsoft.com/office/powerpoint/2010/main" xmlns="" val="17053011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174C9D-047E-EC46-88E8-2C3E69143E14}" type="slidenum">
              <a:rPr lang="en-US" smtClean="0"/>
              <a:pPr/>
              <a:t>20</a:t>
            </a:fld>
            <a:endParaRPr lang="en-US"/>
          </a:p>
        </p:txBody>
      </p:sp>
    </p:spTree>
    <p:extLst>
      <p:ext uri="{BB962C8B-B14F-4D97-AF65-F5344CB8AC3E}">
        <p14:creationId xmlns:p14="http://schemas.microsoft.com/office/powerpoint/2010/main" xmlns="" val="17053011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174C9D-047E-EC46-88E8-2C3E69143E14}" type="slidenum">
              <a:rPr lang="en-US" smtClean="0"/>
              <a:pPr/>
              <a:t>3</a:t>
            </a:fld>
            <a:endParaRPr lang="en-US"/>
          </a:p>
        </p:txBody>
      </p:sp>
    </p:spTree>
    <p:extLst>
      <p:ext uri="{BB962C8B-B14F-4D97-AF65-F5344CB8AC3E}">
        <p14:creationId xmlns:p14="http://schemas.microsoft.com/office/powerpoint/2010/main" xmlns="" val="17053011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174C9D-047E-EC46-88E8-2C3E69143E14}" type="slidenum">
              <a:rPr lang="en-US" smtClean="0"/>
              <a:pPr/>
              <a:t>21</a:t>
            </a:fld>
            <a:endParaRPr lang="en-US"/>
          </a:p>
        </p:txBody>
      </p:sp>
    </p:spTree>
    <p:extLst>
      <p:ext uri="{BB962C8B-B14F-4D97-AF65-F5344CB8AC3E}">
        <p14:creationId xmlns:p14="http://schemas.microsoft.com/office/powerpoint/2010/main" xmlns="" val="17053011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174C9D-047E-EC46-88E8-2C3E69143E14}" type="slidenum">
              <a:rPr lang="en-US" smtClean="0"/>
              <a:pPr/>
              <a:t>22</a:t>
            </a:fld>
            <a:endParaRPr lang="en-US"/>
          </a:p>
        </p:txBody>
      </p:sp>
    </p:spTree>
    <p:extLst>
      <p:ext uri="{BB962C8B-B14F-4D97-AF65-F5344CB8AC3E}">
        <p14:creationId xmlns:p14="http://schemas.microsoft.com/office/powerpoint/2010/main" xmlns="" val="17053011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174C9D-047E-EC46-88E8-2C3E69143E14}" type="slidenum">
              <a:rPr lang="en-US" smtClean="0"/>
              <a:pPr/>
              <a:t>23</a:t>
            </a:fld>
            <a:endParaRPr lang="en-US"/>
          </a:p>
        </p:txBody>
      </p:sp>
    </p:spTree>
    <p:extLst>
      <p:ext uri="{BB962C8B-B14F-4D97-AF65-F5344CB8AC3E}">
        <p14:creationId xmlns:p14="http://schemas.microsoft.com/office/powerpoint/2010/main" xmlns="" val="17053011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174C9D-047E-EC46-88E8-2C3E69143E14}" type="slidenum">
              <a:rPr lang="en-US" smtClean="0"/>
              <a:pPr/>
              <a:t>24</a:t>
            </a:fld>
            <a:endParaRPr lang="en-US"/>
          </a:p>
        </p:txBody>
      </p:sp>
    </p:spTree>
    <p:extLst>
      <p:ext uri="{BB962C8B-B14F-4D97-AF65-F5344CB8AC3E}">
        <p14:creationId xmlns:p14="http://schemas.microsoft.com/office/powerpoint/2010/main" xmlns="" val="170530112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174C9D-047E-EC46-88E8-2C3E69143E14}" type="slidenum">
              <a:rPr lang="en-US" smtClean="0"/>
              <a:pPr/>
              <a:t>25</a:t>
            </a:fld>
            <a:endParaRPr lang="en-US"/>
          </a:p>
        </p:txBody>
      </p:sp>
    </p:spTree>
    <p:extLst>
      <p:ext uri="{BB962C8B-B14F-4D97-AF65-F5344CB8AC3E}">
        <p14:creationId xmlns:p14="http://schemas.microsoft.com/office/powerpoint/2010/main" xmlns="" val="17053011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174C9D-047E-EC46-88E8-2C3E69143E14}" type="slidenum">
              <a:rPr lang="en-US" smtClean="0"/>
              <a:pPr/>
              <a:t>4</a:t>
            </a:fld>
            <a:endParaRPr lang="en-US"/>
          </a:p>
        </p:txBody>
      </p:sp>
    </p:spTree>
    <p:extLst>
      <p:ext uri="{BB962C8B-B14F-4D97-AF65-F5344CB8AC3E}">
        <p14:creationId xmlns:p14="http://schemas.microsoft.com/office/powerpoint/2010/main" xmlns="" val="17053011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174C9D-047E-EC46-88E8-2C3E69143E14}" type="slidenum">
              <a:rPr lang="en-US" smtClean="0"/>
              <a:pPr/>
              <a:t>5</a:t>
            </a:fld>
            <a:endParaRPr lang="en-US"/>
          </a:p>
        </p:txBody>
      </p:sp>
    </p:spTree>
    <p:extLst>
      <p:ext uri="{BB962C8B-B14F-4D97-AF65-F5344CB8AC3E}">
        <p14:creationId xmlns:p14="http://schemas.microsoft.com/office/powerpoint/2010/main" xmlns="" val="17053011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174C9D-047E-EC46-88E8-2C3E69143E14}" type="slidenum">
              <a:rPr lang="en-US" smtClean="0"/>
              <a:pPr/>
              <a:t>6</a:t>
            </a:fld>
            <a:endParaRPr lang="en-US"/>
          </a:p>
        </p:txBody>
      </p:sp>
    </p:spTree>
    <p:extLst>
      <p:ext uri="{BB962C8B-B14F-4D97-AF65-F5344CB8AC3E}">
        <p14:creationId xmlns:p14="http://schemas.microsoft.com/office/powerpoint/2010/main" xmlns="" val="17053011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174C9D-047E-EC46-88E8-2C3E69143E14}" type="slidenum">
              <a:rPr lang="en-US" smtClean="0"/>
              <a:pPr/>
              <a:t>7</a:t>
            </a:fld>
            <a:endParaRPr lang="en-US"/>
          </a:p>
        </p:txBody>
      </p:sp>
    </p:spTree>
    <p:extLst>
      <p:ext uri="{BB962C8B-B14F-4D97-AF65-F5344CB8AC3E}">
        <p14:creationId xmlns:p14="http://schemas.microsoft.com/office/powerpoint/2010/main" xmlns="" val="17053011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174C9D-047E-EC46-88E8-2C3E69143E14}" type="slidenum">
              <a:rPr lang="en-US" smtClean="0"/>
              <a:pPr/>
              <a:t>8</a:t>
            </a:fld>
            <a:endParaRPr lang="en-US"/>
          </a:p>
        </p:txBody>
      </p:sp>
    </p:spTree>
    <p:extLst>
      <p:ext uri="{BB962C8B-B14F-4D97-AF65-F5344CB8AC3E}">
        <p14:creationId xmlns:p14="http://schemas.microsoft.com/office/powerpoint/2010/main" xmlns="" val="17053011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174C9D-047E-EC46-88E8-2C3E69143E14}" type="slidenum">
              <a:rPr lang="en-US" smtClean="0"/>
              <a:pPr/>
              <a:t>9</a:t>
            </a:fld>
            <a:endParaRPr lang="en-US"/>
          </a:p>
        </p:txBody>
      </p:sp>
    </p:spTree>
    <p:extLst>
      <p:ext uri="{BB962C8B-B14F-4D97-AF65-F5344CB8AC3E}">
        <p14:creationId xmlns:p14="http://schemas.microsoft.com/office/powerpoint/2010/main" xmlns="" val="17053011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174C9D-047E-EC46-88E8-2C3E69143E14}" type="slidenum">
              <a:rPr lang="en-US" smtClean="0"/>
              <a:pPr/>
              <a:t>10</a:t>
            </a:fld>
            <a:endParaRPr lang="en-US"/>
          </a:p>
        </p:txBody>
      </p:sp>
    </p:spTree>
    <p:extLst>
      <p:ext uri="{BB962C8B-B14F-4D97-AF65-F5344CB8AC3E}">
        <p14:creationId xmlns:p14="http://schemas.microsoft.com/office/powerpoint/2010/main" xmlns="" val="17053011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AC8C51D8-BAD1-4F4A-9107-00ACD3EB3C1D}" type="datetimeFigureOut">
              <a:rPr lang="en-US" smtClean="0"/>
              <a:pPr/>
              <a:t>5/2/2023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43DF06C-95BC-491D-8F98-77AAFFA19535}"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C8C51D8-BAD1-4F4A-9107-00ACD3EB3C1D}" type="datetimeFigureOut">
              <a:rPr lang="en-US" smtClean="0"/>
              <a:pPr/>
              <a:t>5/2/2023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43DF06C-95BC-491D-8F98-77AAFFA19535}"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C8C51D8-BAD1-4F4A-9107-00ACD3EB3C1D}" type="datetimeFigureOut">
              <a:rPr lang="en-US" smtClean="0"/>
              <a:pPr/>
              <a:t>5/2/2023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43DF06C-95BC-491D-8F98-77AAFFA19535}"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C8C51D8-BAD1-4F4A-9107-00ACD3EB3C1D}" type="datetimeFigureOut">
              <a:rPr lang="en-US" smtClean="0"/>
              <a:pPr/>
              <a:t>5/2/2023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43DF06C-95BC-491D-8F98-77AAFFA19535}"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C8C51D8-BAD1-4F4A-9107-00ACD3EB3C1D}" type="datetimeFigureOut">
              <a:rPr lang="en-US" smtClean="0"/>
              <a:pPr/>
              <a:t>5/2/2023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43DF06C-95BC-491D-8F98-77AAFFA19535}"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AC8C51D8-BAD1-4F4A-9107-00ACD3EB3C1D}" type="datetimeFigureOut">
              <a:rPr lang="en-US" smtClean="0"/>
              <a:pPr/>
              <a:t>5/2/2023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43DF06C-95BC-491D-8F98-77AAFFA19535}"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AC8C51D8-BAD1-4F4A-9107-00ACD3EB3C1D}" type="datetimeFigureOut">
              <a:rPr lang="en-US" smtClean="0"/>
              <a:pPr/>
              <a:t>5/2/2023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43DF06C-95BC-491D-8F98-77AAFFA19535}"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AC8C51D8-BAD1-4F4A-9107-00ACD3EB3C1D}" type="datetimeFigureOut">
              <a:rPr lang="en-US" smtClean="0"/>
              <a:pPr/>
              <a:t>5/2/2023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43DF06C-95BC-491D-8F98-77AAFFA19535}"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8C51D8-BAD1-4F4A-9107-00ACD3EB3C1D}" type="datetimeFigureOut">
              <a:rPr lang="en-US" smtClean="0"/>
              <a:pPr/>
              <a:t>5/2/2023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43DF06C-95BC-491D-8F98-77AAFFA19535}"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8C51D8-BAD1-4F4A-9107-00ACD3EB3C1D}" type="datetimeFigureOut">
              <a:rPr lang="en-US" smtClean="0"/>
              <a:pPr/>
              <a:t>5/2/2023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43DF06C-95BC-491D-8F98-77AAFFA19535}"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8C51D8-BAD1-4F4A-9107-00ACD3EB3C1D}" type="datetimeFigureOut">
              <a:rPr lang="en-US" smtClean="0"/>
              <a:pPr/>
              <a:t>5/2/2023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43DF06C-95BC-491D-8F98-77AAFFA19535}"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8C51D8-BAD1-4F4A-9107-00ACD3EB3C1D}" type="datetimeFigureOut">
              <a:rPr lang="en-US" smtClean="0"/>
              <a:pPr/>
              <a:t>5/2/2023</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3DF06C-95BC-491D-8F98-77AAFFA19535}"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464447" y="1573588"/>
            <a:ext cx="7119878" cy="1569660"/>
          </a:xfrm>
          <a:prstGeom prst="rect">
            <a:avLst/>
          </a:prstGeom>
        </p:spPr>
        <p:txBody>
          <a:bodyPr wrap="square">
            <a:spAutoFit/>
          </a:bodyPr>
          <a:lstStyle/>
          <a:p>
            <a:pPr algn="ctr"/>
            <a:endParaRPr lang="en-US" sz="3200" b="1" dirty="0" smtClean="0">
              <a:solidFill>
                <a:srgbClr val="FF0000"/>
              </a:solidFill>
              <a:latin typeface="Times New Roman" pitchFamily="18" charset="0"/>
              <a:cs typeface="Times New Roman" pitchFamily="18" charset="0"/>
            </a:endParaRPr>
          </a:p>
          <a:p>
            <a:pPr algn="ctr"/>
            <a:r>
              <a:rPr lang="en-US" sz="3200" b="1" dirty="0" smtClean="0">
                <a:latin typeface="Times New Roman" pitchFamily="18" charset="0"/>
                <a:cs typeface="Times New Roman" pitchFamily="18" charset="0"/>
              </a:rPr>
              <a:t>Microcontroller and Embedded system </a:t>
            </a:r>
          </a:p>
          <a:p>
            <a:pPr algn="ctr"/>
            <a:r>
              <a:rPr lang="en-US" sz="3200" b="1" dirty="0" smtClean="0">
                <a:solidFill>
                  <a:srgbClr val="002060"/>
                </a:solidFill>
                <a:latin typeface="Times New Roman" pitchFamily="18" charset="0"/>
                <a:cs typeface="Times New Roman" pitchFamily="18" charset="0"/>
              </a:rPr>
              <a:t>Embedded </a:t>
            </a:r>
            <a:r>
              <a:rPr lang="en-US" sz="3200" b="1" dirty="0" smtClean="0">
                <a:solidFill>
                  <a:srgbClr val="002060"/>
                </a:solidFill>
                <a:latin typeface="Times New Roman" pitchFamily="18" charset="0"/>
                <a:cs typeface="Times New Roman" pitchFamily="18" charset="0"/>
              </a:rPr>
              <a:t>System</a:t>
            </a:r>
          </a:p>
        </p:txBody>
      </p:sp>
      <p:sp>
        <p:nvSpPr>
          <p:cNvPr id="13" name="Rectangle 12"/>
          <p:cNvSpPr/>
          <p:nvPr/>
        </p:nvSpPr>
        <p:spPr>
          <a:xfrm>
            <a:off x="1500166" y="3214686"/>
            <a:ext cx="6215106" cy="1323439"/>
          </a:xfrm>
          <a:prstGeom prst="rect">
            <a:avLst/>
          </a:prstGeom>
        </p:spPr>
        <p:txBody>
          <a:bodyPr wrap="square">
            <a:spAutoFit/>
          </a:bodyPr>
          <a:lstStyle/>
          <a:p>
            <a:pPr algn="ctr"/>
            <a:r>
              <a:rPr lang="en-US" sz="2800" b="1" dirty="0" smtClean="0">
                <a:solidFill>
                  <a:srgbClr val="002060"/>
                </a:solidFill>
                <a:latin typeface="Times New Roman" pitchFamily="18" charset="0"/>
                <a:cs typeface="Times New Roman" pitchFamily="18" charset="0"/>
              </a:rPr>
              <a:t>Electronics &amp; Communication Engineering</a:t>
            </a:r>
            <a:endParaRPr lang="en-US" sz="2800" b="1" dirty="0">
              <a:solidFill>
                <a:srgbClr val="002060"/>
              </a:solidFill>
              <a:latin typeface="Times New Roman" pitchFamily="18" charset="0"/>
              <a:cs typeface="Times New Roman" pitchFamily="18" charset="0"/>
            </a:endParaRPr>
          </a:p>
          <a:p>
            <a:pPr algn="ctr"/>
            <a:r>
              <a:rPr lang="en-US" sz="2400" b="1" dirty="0" smtClean="0">
                <a:solidFill>
                  <a:srgbClr val="002060"/>
                </a:solidFill>
                <a:latin typeface="Times New Roman" pitchFamily="18" charset="0"/>
                <a:cs typeface="Times New Roman" pitchFamily="18" charset="0"/>
              </a:rPr>
              <a:t>EC-VI</a:t>
            </a:r>
            <a:endParaRPr lang="en-US" sz="2400" b="1" dirty="0">
              <a:solidFill>
                <a:srgbClr val="002060"/>
              </a:solidFill>
              <a:latin typeface="Times New Roman" pitchFamily="18" charset="0"/>
              <a:cs typeface="Times New Roman" pitchFamily="18" charset="0"/>
            </a:endParaRPr>
          </a:p>
        </p:txBody>
      </p:sp>
      <p:sp>
        <p:nvSpPr>
          <p:cNvPr id="11" name="Rectangle 10"/>
          <p:cNvSpPr/>
          <p:nvPr/>
        </p:nvSpPr>
        <p:spPr>
          <a:xfrm>
            <a:off x="285719" y="714356"/>
            <a:ext cx="8643999" cy="52322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b="1" dirty="0" smtClean="0">
                <a:solidFill>
                  <a:srgbClr val="FF0000"/>
                </a:solidFill>
              </a:rPr>
              <a:t>Technocrats </a:t>
            </a:r>
            <a:r>
              <a:rPr lang="en-US" sz="2800" b="1" dirty="0" smtClean="0">
                <a:solidFill>
                  <a:srgbClr val="FF0000"/>
                </a:solidFill>
              </a:rPr>
              <a:t>Institute of Technology (Excellence), Bhopal </a:t>
            </a:r>
            <a:endParaRPr lang="en-US" sz="2800" b="1" dirty="0">
              <a:solidFill>
                <a:srgbClr val="FF0000"/>
              </a:solidFill>
            </a:endParaRPr>
          </a:p>
        </p:txBody>
      </p:sp>
    </p:spTree>
    <p:extLst>
      <p:ext uri="{BB962C8B-B14F-4D97-AF65-F5344CB8AC3E}">
        <p14:creationId xmlns:p14="http://schemas.microsoft.com/office/powerpoint/2010/main" xmlns="" val="13929628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4800601" y="6096000"/>
            <a:ext cx="184731" cy="369332"/>
          </a:xfrm>
          <a:prstGeom prst="rect">
            <a:avLst/>
          </a:prstGeom>
          <a:noFill/>
        </p:spPr>
        <p:txBody>
          <a:bodyPr wrap="none" rtlCol="0">
            <a:spAutoFit/>
          </a:bodyPr>
          <a:lstStyle/>
          <a:p>
            <a:endParaRPr lang="en-US" dirty="0"/>
          </a:p>
        </p:txBody>
      </p:sp>
      <p:sp>
        <p:nvSpPr>
          <p:cNvPr id="8" name="Date Placeholder 3"/>
          <p:cNvSpPr txBox="1">
            <a:spLocks/>
          </p:cNvSpPr>
          <p:nvPr/>
        </p:nvSpPr>
        <p:spPr>
          <a:xfrm>
            <a:off x="1452998" y="6356353"/>
            <a:ext cx="1828800" cy="36512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pPr>
              <a:defRPr/>
            </a:pPr>
            <a:r>
              <a:rPr lang="en-US" sz="1200" dirty="0">
                <a:latin typeface="Arial Narrow" pitchFamily="34" charset="0"/>
              </a:rPr>
              <a:t>www.technocratsgroup.edu.in</a:t>
            </a:r>
          </a:p>
        </p:txBody>
      </p:sp>
      <p:sp>
        <p:nvSpPr>
          <p:cNvPr id="15" name="Slide Number Placeholder 14"/>
          <p:cNvSpPr>
            <a:spLocks noGrp="1"/>
          </p:cNvSpPr>
          <p:nvPr>
            <p:ph type="sldNum" sz="quarter" idx="12"/>
          </p:nvPr>
        </p:nvSpPr>
        <p:spPr/>
        <p:txBody>
          <a:bodyPr/>
          <a:lstStyle/>
          <a:p>
            <a:fld id="{B6F15528-21DE-4FAA-801E-634DDDAF4B2B}" type="slidenum">
              <a:rPr lang="en-US" smtClean="0"/>
              <a:pPr/>
              <a:t>10</a:t>
            </a:fld>
            <a:endParaRPr lang="en-US" dirty="0"/>
          </a:p>
        </p:txBody>
      </p:sp>
      <p:sp>
        <p:nvSpPr>
          <p:cNvPr id="19" name="Rounded Rectangle 18"/>
          <p:cNvSpPr/>
          <p:nvPr/>
        </p:nvSpPr>
        <p:spPr>
          <a:xfrm>
            <a:off x="3150923" y="2685020"/>
            <a:ext cx="972108" cy="256692"/>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66205" y="847524"/>
            <a:ext cx="7849145" cy="707886"/>
          </a:xfrm>
          <a:prstGeom prst="rect">
            <a:avLst/>
          </a:prstGeom>
          <a:noFill/>
        </p:spPr>
        <p:txBody>
          <a:bodyPr wrap="square" rtlCol="0">
            <a:spAutoFit/>
          </a:bodyPr>
          <a:lstStyle/>
          <a:p>
            <a:endParaRPr lang="en-US" sz="2000" b="1" u="sng" dirty="0">
              <a:latin typeface="Times New Roman" pitchFamily="18" charset="0"/>
              <a:cs typeface="Times New Roman" pitchFamily="18" charset="0"/>
            </a:endParaRPr>
          </a:p>
          <a:p>
            <a:endParaRPr lang="en-US" sz="2000" b="1" u="sng" dirty="0">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US" dirty="0"/>
              <a:t>&lt;Subject Name&gt; | &lt;Unit-No&gt; | &lt;Session-No&gt;</a:t>
            </a:r>
          </a:p>
        </p:txBody>
      </p:sp>
      <p:sp>
        <p:nvSpPr>
          <p:cNvPr id="12" name="TextBox 11"/>
          <p:cNvSpPr txBox="1"/>
          <p:nvPr/>
        </p:nvSpPr>
        <p:spPr>
          <a:xfrm>
            <a:off x="428596" y="857233"/>
            <a:ext cx="8572560" cy="3970318"/>
          </a:xfrm>
          <a:prstGeom prst="rect">
            <a:avLst/>
          </a:prstGeom>
          <a:noFill/>
        </p:spPr>
        <p:txBody>
          <a:bodyPr wrap="square" rtlCol="0">
            <a:spAutoFit/>
          </a:bodyPr>
          <a:lstStyle/>
          <a:p>
            <a:r>
              <a:rPr lang="en-IN" b="1" dirty="0" smtClean="0"/>
              <a:t>Based on Performance and Functional Requirements it is divided into 5 types as follows :</a:t>
            </a:r>
          </a:p>
          <a:p>
            <a:endParaRPr lang="en-IN" dirty="0" smtClean="0"/>
          </a:p>
          <a:p>
            <a:r>
              <a:rPr lang="en-IN" b="1" dirty="0" smtClean="0"/>
              <a:t>Real-Time Embedded Systems :</a:t>
            </a:r>
          </a:p>
          <a:p>
            <a:endParaRPr lang="en-IN" dirty="0" smtClean="0"/>
          </a:p>
          <a:p>
            <a:r>
              <a:rPr lang="en-IN" b="1" dirty="0" smtClean="0"/>
              <a:t>Soft/Hard Real Time Embedded Systems –</a:t>
            </a:r>
          </a:p>
          <a:p>
            <a:endParaRPr lang="en-IN" dirty="0" smtClean="0"/>
          </a:p>
          <a:p>
            <a:r>
              <a:rPr lang="en-IN" b="1" dirty="0" smtClean="0"/>
              <a:t>Stand Alone Embedded Systems :</a:t>
            </a:r>
          </a:p>
          <a:p>
            <a:endParaRPr lang="en-IN" dirty="0" smtClean="0"/>
          </a:p>
          <a:p>
            <a:r>
              <a:rPr lang="en-IN" b="1" dirty="0" smtClean="0"/>
              <a:t>Networked Embedded Systems :</a:t>
            </a:r>
          </a:p>
          <a:p>
            <a:endParaRPr lang="en-IN" dirty="0" smtClean="0"/>
          </a:p>
          <a:p>
            <a:r>
              <a:rPr lang="en-IN" b="1" dirty="0" smtClean="0"/>
              <a:t>Mobile Embedded Systems :</a:t>
            </a:r>
          </a:p>
          <a:p>
            <a:endParaRPr lang="en-IN" dirty="0" smtClean="0"/>
          </a:p>
          <a:p>
            <a:endParaRPr lang="en-IN" dirty="0" smtClean="0"/>
          </a:p>
          <a:p>
            <a:endParaRPr lang="en-IN" dirty="0"/>
          </a:p>
        </p:txBody>
      </p:sp>
      <p:sp>
        <p:nvSpPr>
          <p:cNvPr id="16" name="Rectangle 15"/>
          <p:cNvSpPr/>
          <p:nvPr/>
        </p:nvSpPr>
        <p:spPr>
          <a:xfrm>
            <a:off x="214281" y="285728"/>
            <a:ext cx="8786875" cy="52322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b="1" dirty="0" smtClean="0">
                <a:solidFill>
                  <a:srgbClr val="FF0000"/>
                </a:solidFill>
              </a:rPr>
              <a:t>Technocrats </a:t>
            </a:r>
            <a:r>
              <a:rPr lang="en-US" sz="2800" b="1" dirty="0" smtClean="0">
                <a:solidFill>
                  <a:srgbClr val="FF0000"/>
                </a:solidFill>
              </a:rPr>
              <a:t>Institute of Technology (Excellence), Bhopal </a:t>
            </a:r>
            <a:endParaRPr lang="en-US" sz="2800" b="1" dirty="0">
              <a:solidFill>
                <a:srgbClr val="FF0000"/>
              </a:solidFill>
            </a:endParaRPr>
          </a:p>
        </p:txBody>
      </p:sp>
    </p:spTree>
    <p:extLst>
      <p:ext uri="{BB962C8B-B14F-4D97-AF65-F5344CB8AC3E}">
        <p14:creationId xmlns:p14="http://schemas.microsoft.com/office/powerpoint/2010/main" xmlns="" val="19887630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4800601" y="6096000"/>
            <a:ext cx="184731" cy="369332"/>
          </a:xfrm>
          <a:prstGeom prst="rect">
            <a:avLst/>
          </a:prstGeom>
          <a:noFill/>
        </p:spPr>
        <p:txBody>
          <a:bodyPr wrap="none" rtlCol="0">
            <a:spAutoFit/>
          </a:bodyPr>
          <a:lstStyle/>
          <a:p>
            <a:endParaRPr lang="en-US" dirty="0"/>
          </a:p>
        </p:txBody>
      </p:sp>
      <p:sp>
        <p:nvSpPr>
          <p:cNvPr id="8" name="Date Placeholder 3"/>
          <p:cNvSpPr txBox="1">
            <a:spLocks/>
          </p:cNvSpPr>
          <p:nvPr/>
        </p:nvSpPr>
        <p:spPr>
          <a:xfrm>
            <a:off x="1452998" y="6356353"/>
            <a:ext cx="1828800" cy="36512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pPr>
              <a:defRPr/>
            </a:pPr>
            <a:r>
              <a:rPr lang="en-US" sz="1200" dirty="0">
                <a:latin typeface="Arial Narrow" pitchFamily="34" charset="0"/>
              </a:rPr>
              <a:t>www.technocratsgroup.edu.in</a:t>
            </a:r>
          </a:p>
        </p:txBody>
      </p:sp>
      <p:sp>
        <p:nvSpPr>
          <p:cNvPr id="15" name="Slide Number Placeholder 14"/>
          <p:cNvSpPr>
            <a:spLocks noGrp="1"/>
          </p:cNvSpPr>
          <p:nvPr>
            <p:ph type="sldNum" sz="quarter" idx="12"/>
          </p:nvPr>
        </p:nvSpPr>
        <p:spPr/>
        <p:txBody>
          <a:bodyPr/>
          <a:lstStyle/>
          <a:p>
            <a:fld id="{B6F15528-21DE-4FAA-801E-634DDDAF4B2B}" type="slidenum">
              <a:rPr lang="en-US" smtClean="0"/>
              <a:pPr/>
              <a:t>11</a:t>
            </a:fld>
            <a:endParaRPr lang="en-US" dirty="0"/>
          </a:p>
        </p:txBody>
      </p:sp>
      <p:sp>
        <p:nvSpPr>
          <p:cNvPr id="19" name="Rounded Rectangle 18"/>
          <p:cNvSpPr/>
          <p:nvPr/>
        </p:nvSpPr>
        <p:spPr>
          <a:xfrm>
            <a:off x="3150923" y="2685020"/>
            <a:ext cx="972108" cy="256692"/>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66205" y="847524"/>
            <a:ext cx="7849145" cy="707886"/>
          </a:xfrm>
          <a:prstGeom prst="rect">
            <a:avLst/>
          </a:prstGeom>
          <a:noFill/>
        </p:spPr>
        <p:txBody>
          <a:bodyPr wrap="square" rtlCol="0">
            <a:spAutoFit/>
          </a:bodyPr>
          <a:lstStyle/>
          <a:p>
            <a:endParaRPr lang="en-US" sz="2000" b="1" u="sng" dirty="0">
              <a:latin typeface="Times New Roman" pitchFamily="18" charset="0"/>
              <a:cs typeface="Times New Roman" pitchFamily="18" charset="0"/>
            </a:endParaRPr>
          </a:p>
          <a:p>
            <a:endParaRPr lang="en-US" sz="2000" b="1" u="sng" dirty="0">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US" dirty="0"/>
              <a:t>&lt;Subject Name&gt; | &lt;Unit-No&gt; | &lt;Session-No&gt;</a:t>
            </a:r>
          </a:p>
        </p:txBody>
      </p:sp>
      <p:sp>
        <p:nvSpPr>
          <p:cNvPr id="12" name="TextBox 11"/>
          <p:cNvSpPr txBox="1"/>
          <p:nvPr/>
        </p:nvSpPr>
        <p:spPr>
          <a:xfrm>
            <a:off x="428596" y="857233"/>
            <a:ext cx="8572560" cy="6463308"/>
          </a:xfrm>
          <a:prstGeom prst="rect">
            <a:avLst/>
          </a:prstGeom>
          <a:noFill/>
        </p:spPr>
        <p:txBody>
          <a:bodyPr wrap="square" rtlCol="0">
            <a:spAutoFit/>
          </a:bodyPr>
          <a:lstStyle/>
          <a:p>
            <a:pPr algn="just"/>
            <a:r>
              <a:rPr lang="en-IN" b="1" dirty="0" smtClean="0"/>
              <a:t>Real-Time Embedded Systems :</a:t>
            </a:r>
          </a:p>
          <a:p>
            <a:pPr algn="just"/>
            <a:r>
              <a:rPr lang="en-IN" dirty="0" smtClean="0"/>
              <a:t>A Real-Time Embedded System is strictly time specific which means these embedded systems provides output in a particular/defined time interval. These type of embedded systems provide quick response in critical situations which gives most priority to time based task performance and generation of output. That’s why real time embedded systems are used in </a:t>
            </a:r>
            <a:r>
              <a:rPr lang="en-IN" dirty="0" err="1" smtClean="0"/>
              <a:t>defense</a:t>
            </a:r>
            <a:r>
              <a:rPr lang="en-IN" dirty="0" smtClean="0"/>
              <a:t> sector, medical and health care sector, and some other industrial applications where output in the right time is given more importance.</a:t>
            </a:r>
          </a:p>
          <a:p>
            <a:pPr algn="just"/>
            <a:endParaRPr lang="en-IN" dirty="0" smtClean="0"/>
          </a:p>
          <a:p>
            <a:pPr algn="just"/>
            <a:r>
              <a:rPr lang="en-IN" b="1" dirty="0" smtClean="0"/>
              <a:t>Soft Real Time Embedded Systems –</a:t>
            </a:r>
          </a:p>
          <a:p>
            <a:pPr algn="just"/>
            <a:r>
              <a:rPr lang="en-IN" dirty="0" smtClean="0"/>
              <a:t>In these types of embedded systems time/deadline is not so strictly followed. If deadline of the task is passed (means the system didn’t give result in the defined time) still result or output is accepted.</a:t>
            </a:r>
          </a:p>
          <a:p>
            <a:pPr algn="just"/>
            <a:r>
              <a:rPr lang="en-IN" b="1" dirty="0" smtClean="0"/>
              <a:t>Hard Real-Time Embedded Systems –</a:t>
            </a:r>
          </a:p>
          <a:p>
            <a:pPr algn="just"/>
            <a:r>
              <a:rPr lang="en-IN" dirty="0" smtClean="0"/>
              <a:t>In these types of embedded systems time/deadline of task is strictly followed. Task must be completed in between time frame (defined time interval) otherwise result/output may not be accepted.</a:t>
            </a:r>
          </a:p>
          <a:p>
            <a:pPr algn="just"/>
            <a:r>
              <a:rPr lang="en-IN" b="1" dirty="0" smtClean="0"/>
              <a:t>Examples :</a:t>
            </a:r>
          </a:p>
          <a:p>
            <a:pPr algn="just"/>
            <a:r>
              <a:rPr lang="en-IN" dirty="0" smtClean="0"/>
              <a:t>Traffic control system</a:t>
            </a:r>
          </a:p>
          <a:p>
            <a:pPr algn="just"/>
            <a:r>
              <a:rPr lang="en-IN" dirty="0" smtClean="0"/>
              <a:t>Military usage in </a:t>
            </a:r>
            <a:r>
              <a:rPr lang="en-IN" dirty="0" err="1" smtClean="0"/>
              <a:t>defense</a:t>
            </a:r>
            <a:r>
              <a:rPr lang="en-IN" dirty="0" smtClean="0"/>
              <a:t> sector</a:t>
            </a:r>
          </a:p>
          <a:p>
            <a:pPr algn="just"/>
            <a:r>
              <a:rPr lang="en-IN" dirty="0" smtClean="0"/>
              <a:t>Medical usage in health sector</a:t>
            </a:r>
          </a:p>
          <a:p>
            <a:pPr algn="just"/>
            <a:endParaRPr lang="en-IN" dirty="0" smtClean="0"/>
          </a:p>
          <a:p>
            <a:pPr algn="just"/>
            <a:endParaRPr lang="en-IN" dirty="0" smtClean="0"/>
          </a:p>
          <a:p>
            <a:pPr algn="just"/>
            <a:endParaRPr lang="en-IN" dirty="0"/>
          </a:p>
        </p:txBody>
      </p:sp>
      <p:sp>
        <p:nvSpPr>
          <p:cNvPr id="16" name="Rectangle 15"/>
          <p:cNvSpPr/>
          <p:nvPr/>
        </p:nvSpPr>
        <p:spPr>
          <a:xfrm>
            <a:off x="214281" y="285728"/>
            <a:ext cx="8786875" cy="52322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b="1" dirty="0" smtClean="0">
                <a:solidFill>
                  <a:srgbClr val="FF0000"/>
                </a:solidFill>
              </a:rPr>
              <a:t>Technocrats </a:t>
            </a:r>
            <a:r>
              <a:rPr lang="en-US" sz="2800" b="1" dirty="0" smtClean="0">
                <a:solidFill>
                  <a:srgbClr val="FF0000"/>
                </a:solidFill>
              </a:rPr>
              <a:t>Institute of Technology (Excellence), Bhopal </a:t>
            </a:r>
            <a:endParaRPr lang="en-US" sz="2800" b="1" dirty="0">
              <a:solidFill>
                <a:srgbClr val="FF0000"/>
              </a:solidFill>
            </a:endParaRPr>
          </a:p>
        </p:txBody>
      </p:sp>
    </p:spTree>
    <p:extLst>
      <p:ext uri="{BB962C8B-B14F-4D97-AF65-F5344CB8AC3E}">
        <p14:creationId xmlns:p14="http://schemas.microsoft.com/office/powerpoint/2010/main" xmlns="" val="19887630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4800601" y="6096000"/>
            <a:ext cx="184731" cy="369332"/>
          </a:xfrm>
          <a:prstGeom prst="rect">
            <a:avLst/>
          </a:prstGeom>
          <a:noFill/>
        </p:spPr>
        <p:txBody>
          <a:bodyPr wrap="none" rtlCol="0">
            <a:spAutoFit/>
          </a:bodyPr>
          <a:lstStyle/>
          <a:p>
            <a:endParaRPr lang="en-US" dirty="0"/>
          </a:p>
        </p:txBody>
      </p:sp>
      <p:sp>
        <p:nvSpPr>
          <p:cNvPr id="8" name="Date Placeholder 3"/>
          <p:cNvSpPr txBox="1">
            <a:spLocks/>
          </p:cNvSpPr>
          <p:nvPr/>
        </p:nvSpPr>
        <p:spPr>
          <a:xfrm>
            <a:off x="1452998" y="6356353"/>
            <a:ext cx="1828800" cy="36512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pPr>
              <a:defRPr/>
            </a:pPr>
            <a:r>
              <a:rPr lang="en-US" sz="1200" dirty="0">
                <a:latin typeface="Arial Narrow" pitchFamily="34" charset="0"/>
              </a:rPr>
              <a:t>www.technocratsgroup.edu.in</a:t>
            </a:r>
          </a:p>
        </p:txBody>
      </p:sp>
      <p:sp>
        <p:nvSpPr>
          <p:cNvPr id="15" name="Slide Number Placeholder 14"/>
          <p:cNvSpPr>
            <a:spLocks noGrp="1"/>
          </p:cNvSpPr>
          <p:nvPr>
            <p:ph type="sldNum" sz="quarter" idx="12"/>
          </p:nvPr>
        </p:nvSpPr>
        <p:spPr/>
        <p:txBody>
          <a:bodyPr/>
          <a:lstStyle/>
          <a:p>
            <a:fld id="{B6F15528-21DE-4FAA-801E-634DDDAF4B2B}" type="slidenum">
              <a:rPr lang="en-US" smtClean="0"/>
              <a:pPr/>
              <a:t>12</a:t>
            </a:fld>
            <a:endParaRPr lang="en-US" dirty="0"/>
          </a:p>
        </p:txBody>
      </p:sp>
      <p:sp>
        <p:nvSpPr>
          <p:cNvPr id="19" name="Rounded Rectangle 18"/>
          <p:cNvSpPr/>
          <p:nvPr/>
        </p:nvSpPr>
        <p:spPr>
          <a:xfrm>
            <a:off x="3150923" y="2685020"/>
            <a:ext cx="972108" cy="256692"/>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66205" y="847524"/>
            <a:ext cx="7849145" cy="707886"/>
          </a:xfrm>
          <a:prstGeom prst="rect">
            <a:avLst/>
          </a:prstGeom>
          <a:noFill/>
        </p:spPr>
        <p:txBody>
          <a:bodyPr wrap="square" rtlCol="0">
            <a:spAutoFit/>
          </a:bodyPr>
          <a:lstStyle/>
          <a:p>
            <a:endParaRPr lang="en-US" sz="2000" b="1" u="sng" dirty="0">
              <a:latin typeface="Times New Roman" pitchFamily="18" charset="0"/>
              <a:cs typeface="Times New Roman" pitchFamily="18" charset="0"/>
            </a:endParaRPr>
          </a:p>
          <a:p>
            <a:endParaRPr lang="en-US" sz="2000" b="1" u="sng" dirty="0">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US" dirty="0"/>
              <a:t>&lt;Subject Name&gt; | &lt;Unit-No&gt; | &lt;Session-No&gt;</a:t>
            </a:r>
          </a:p>
        </p:txBody>
      </p:sp>
      <p:sp>
        <p:nvSpPr>
          <p:cNvPr id="12" name="TextBox 11"/>
          <p:cNvSpPr txBox="1"/>
          <p:nvPr/>
        </p:nvSpPr>
        <p:spPr>
          <a:xfrm>
            <a:off x="428596" y="857233"/>
            <a:ext cx="8572560" cy="5909310"/>
          </a:xfrm>
          <a:prstGeom prst="rect">
            <a:avLst/>
          </a:prstGeom>
          <a:noFill/>
        </p:spPr>
        <p:txBody>
          <a:bodyPr wrap="square" rtlCol="0">
            <a:spAutoFit/>
          </a:bodyPr>
          <a:lstStyle/>
          <a:p>
            <a:r>
              <a:rPr lang="en-IN" dirty="0" smtClean="0"/>
              <a:t> </a:t>
            </a:r>
            <a:r>
              <a:rPr lang="en-IN" b="1" dirty="0" smtClean="0"/>
              <a:t>Stand Alone Embedded Systems :</a:t>
            </a:r>
          </a:p>
          <a:p>
            <a:r>
              <a:rPr lang="en-IN" dirty="0" smtClean="0"/>
              <a:t>Stand Alone Embedded Systems are independent systems which can work by themselves they don’t depend on a host system. It takes input in digital or </a:t>
            </a:r>
            <a:r>
              <a:rPr lang="en-IN" dirty="0" err="1" smtClean="0"/>
              <a:t>analog</a:t>
            </a:r>
            <a:r>
              <a:rPr lang="en-IN" dirty="0" smtClean="0"/>
              <a:t> form and provides the output.</a:t>
            </a:r>
          </a:p>
          <a:p>
            <a:r>
              <a:rPr lang="en-IN" b="1" dirty="0" smtClean="0"/>
              <a:t>Examples :</a:t>
            </a:r>
          </a:p>
          <a:p>
            <a:r>
              <a:rPr lang="en-IN" dirty="0" smtClean="0"/>
              <a:t>MP3 players, Microwave ovens, calculator</a:t>
            </a:r>
          </a:p>
          <a:p>
            <a:endParaRPr lang="en-IN" dirty="0" smtClean="0"/>
          </a:p>
          <a:p>
            <a:r>
              <a:rPr lang="en-IN" b="1" dirty="0" smtClean="0"/>
              <a:t>Networked Embedded Systems :</a:t>
            </a:r>
          </a:p>
          <a:p>
            <a:r>
              <a:rPr lang="en-IN" dirty="0" smtClean="0"/>
              <a:t>Networked Embedded Systems are connected to a network which may be wired or wireless to provide output to the attached device. They communicate with embedded web server through network.</a:t>
            </a:r>
          </a:p>
          <a:p>
            <a:r>
              <a:rPr lang="en-IN" b="1" dirty="0" smtClean="0"/>
              <a:t>Examples :</a:t>
            </a:r>
          </a:p>
          <a:p>
            <a:r>
              <a:rPr lang="en-IN" dirty="0" smtClean="0"/>
              <a:t>Home security systems, ATM machine, Card swipe machine</a:t>
            </a:r>
          </a:p>
          <a:p>
            <a:r>
              <a:rPr lang="en-IN" dirty="0" smtClean="0"/>
              <a:t> </a:t>
            </a:r>
          </a:p>
          <a:p>
            <a:r>
              <a:rPr lang="en-IN" b="1" dirty="0" smtClean="0"/>
              <a:t>Mobile Embedded Systems :</a:t>
            </a:r>
          </a:p>
          <a:p>
            <a:r>
              <a:rPr lang="en-IN" dirty="0" smtClean="0"/>
              <a:t>Mobile embedded systems are small and easy to use and requires less resources. They are the most preferred embedded systems. In portability point of view mobile embedded systems are also best.</a:t>
            </a:r>
          </a:p>
          <a:p>
            <a:r>
              <a:rPr lang="en-IN" b="1" dirty="0" smtClean="0"/>
              <a:t>Examples :</a:t>
            </a:r>
          </a:p>
          <a:p>
            <a:r>
              <a:rPr lang="en-IN" dirty="0" smtClean="0"/>
              <a:t>MP3 player, Mobile phones, Digital Camera</a:t>
            </a:r>
          </a:p>
          <a:p>
            <a:endParaRPr lang="en-IN" dirty="0"/>
          </a:p>
        </p:txBody>
      </p:sp>
      <p:sp>
        <p:nvSpPr>
          <p:cNvPr id="16" name="Rectangle 15"/>
          <p:cNvSpPr/>
          <p:nvPr/>
        </p:nvSpPr>
        <p:spPr>
          <a:xfrm>
            <a:off x="-1" y="285728"/>
            <a:ext cx="8858281" cy="52322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b="1" dirty="0" smtClean="0">
                <a:solidFill>
                  <a:srgbClr val="FF0000"/>
                </a:solidFill>
              </a:rPr>
              <a:t>Technocrats </a:t>
            </a:r>
            <a:r>
              <a:rPr lang="en-US" sz="2800" b="1" dirty="0" smtClean="0">
                <a:solidFill>
                  <a:srgbClr val="FF0000"/>
                </a:solidFill>
              </a:rPr>
              <a:t>Institute of Technology (Excellence), Bhopal </a:t>
            </a:r>
            <a:endParaRPr lang="en-US" sz="2800" b="1" dirty="0">
              <a:solidFill>
                <a:srgbClr val="FF0000"/>
              </a:solidFill>
            </a:endParaRPr>
          </a:p>
        </p:txBody>
      </p:sp>
    </p:spTree>
    <p:extLst>
      <p:ext uri="{BB962C8B-B14F-4D97-AF65-F5344CB8AC3E}">
        <p14:creationId xmlns:p14="http://schemas.microsoft.com/office/powerpoint/2010/main" xmlns="" val="19887630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4800601" y="6096000"/>
            <a:ext cx="184731" cy="369332"/>
          </a:xfrm>
          <a:prstGeom prst="rect">
            <a:avLst/>
          </a:prstGeom>
          <a:noFill/>
        </p:spPr>
        <p:txBody>
          <a:bodyPr wrap="none" rtlCol="0">
            <a:spAutoFit/>
          </a:bodyPr>
          <a:lstStyle/>
          <a:p>
            <a:endParaRPr lang="en-US" dirty="0"/>
          </a:p>
        </p:txBody>
      </p:sp>
      <p:sp>
        <p:nvSpPr>
          <p:cNvPr id="8" name="Date Placeholder 3"/>
          <p:cNvSpPr txBox="1">
            <a:spLocks/>
          </p:cNvSpPr>
          <p:nvPr/>
        </p:nvSpPr>
        <p:spPr>
          <a:xfrm>
            <a:off x="1452998" y="6356353"/>
            <a:ext cx="1828800" cy="36512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pPr>
              <a:defRPr/>
            </a:pPr>
            <a:r>
              <a:rPr lang="en-US" sz="1200" dirty="0">
                <a:latin typeface="Arial Narrow" pitchFamily="34" charset="0"/>
              </a:rPr>
              <a:t>www.technocratsgroup.edu.in</a:t>
            </a:r>
          </a:p>
        </p:txBody>
      </p:sp>
      <p:sp>
        <p:nvSpPr>
          <p:cNvPr id="15" name="Slide Number Placeholder 14"/>
          <p:cNvSpPr>
            <a:spLocks noGrp="1"/>
          </p:cNvSpPr>
          <p:nvPr>
            <p:ph type="sldNum" sz="quarter" idx="12"/>
          </p:nvPr>
        </p:nvSpPr>
        <p:spPr/>
        <p:txBody>
          <a:bodyPr/>
          <a:lstStyle/>
          <a:p>
            <a:fld id="{B6F15528-21DE-4FAA-801E-634DDDAF4B2B}" type="slidenum">
              <a:rPr lang="en-US" smtClean="0"/>
              <a:pPr/>
              <a:t>13</a:t>
            </a:fld>
            <a:endParaRPr lang="en-US" dirty="0"/>
          </a:p>
        </p:txBody>
      </p:sp>
      <p:sp>
        <p:nvSpPr>
          <p:cNvPr id="19" name="Rounded Rectangle 18"/>
          <p:cNvSpPr/>
          <p:nvPr/>
        </p:nvSpPr>
        <p:spPr>
          <a:xfrm>
            <a:off x="3150923" y="2685020"/>
            <a:ext cx="972108" cy="256692"/>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66205" y="847524"/>
            <a:ext cx="7849145" cy="707886"/>
          </a:xfrm>
          <a:prstGeom prst="rect">
            <a:avLst/>
          </a:prstGeom>
          <a:noFill/>
        </p:spPr>
        <p:txBody>
          <a:bodyPr wrap="square" rtlCol="0">
            <a:spAutoFit/>
          </a:bodyPr>
          <a:lstStyle/>
          <a:p>
            <a:endParaRPr lang="en-US" sz="2000" b="1" u="sng" dirty="0">
              <a:latin typeface="Times New Roman" pitchFamily="18" charset="0"/>
              <a:cs typeface="Times New Roman" pitchFamily="18" charset="0"/>
            </a:endParaRPr>
          </a:p>
          <a:p>
            <a:endParaRPr lang="en-US" sz="2000" b="1" u="sng" dirty="0">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US" dirty="0"/>
              <a:t>&lt;Subject Name&gt; | &lt;Unit-No&gt; | &lt;Session-No&gt;</a:t>
            </a:r>
          </a:p>
        </p:txBody>
      </p:sp>
      <p:pic>
        <p:nvPicPr>
          <p:cNvPr id="1026" name="Picture 2"/>
          <p:cNvPicPr>
            <a:picLocks noChangeAspect="1" noChangeArrowheads="1"/>
          </p:cNvPicPr>
          <p:nvPr/>
        </p:nvPicPr>
        <p:blipFill>
          <a:blip r:embed="rId3"/>
          <a:srcRect/>
          <a:stretch>
            <a:fillRect/>
          </a:stretch>
        </p:blipFill>
        <p:spPr bwMode="auto">
          <a:xfrm>
            <a:off x="676275" y="1142984"/>
            <a:ext cx="7791450" cy="3714776"/>
          </a:xfrm>
          <a:prstGeom prst="rect">
            <a:avLst/>
          </a:prstGeom>
          <a:noFill/>
          <a:ln w="9525">
            <a:noFill/>
            <a:miter lim="800000"/>
            <a:headEnd/>
            <a:tailEnd/>
          </a:ln>
          <a:effectLst/>
        </p:spPr>
      </p:pic>
      <p:sp>
        <p:nvSpPr>
          <p:cNvPr id="16" name="Rectangle 15"/>
          <p:cNvSpPr/>
          <p:nvPr/>
        </p:nvSpPr>
        <p:spPr>
          <a:xfrm>
            <a:off x="142843" y="357166"/>
            <a:ext cx="8786875" cy="52322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b="1" dirty="0" smtClean="0">
                <a:solidFill>
                  <a:srgbClr val="FF0000"/>
                </a:solidFill>
              </a:rPr>
              <a:t>Technocrats </a:t>
            </a:r>
            <a:r>
              <a:rPr lang="en-US" sz="2800" b="1" dirty="0" smtClean="0">
                <a:solidFill>
                  <a:srgbClr val="FF0000"/>
                </a:solidFill>
              </a:rPr>
              <a:t>Institute of Technology (Excellence), Bhopal </a:t>
            </a:r>
            <a:endParaRPr lang="en-US" sz="2800" b="1" dirty="0">
              <a:solidFill>
                <a:srgbClr val="FF0000"/>
              </a:solidFill>
            </a:endParaRPr>
          </a:p>
        </p:txBody>
      </p:sp>
    </p:spTree>
    <p:extLst>
      <p:ext uri="{BB962C8B-B14F-4D97-AF65-F5344CB8AC3E}">
        <p14:creationId xmlns:p14="http://schemas.microsoft.com/office/powerpoint/2010/main" xmlns="" val="19887630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4800601" y="6096000"/>
            <a:ext cx="184731" cy="369332"/>
          </a:xfrm>
          <a:prstGeom prst="rect">
            <a:avLst/>
          </a:prstGeom>
          <a:noFill/>
        </p:spPr>
        <p:txBody>
          <a:bodyPr wrap="none" rtlCol="0">
            <a:spAutoFit/>
          </a:bodyPr>
          <a:lstStyle/>
          <a:p>
            <a:endParaRPr lang="en-US" dirty="0"/>
          </a:p>
        </p:txBody>
      </p:sp>
      <p:sp>
        <p:nvSpPr>
          <p:cNvPr id="8" name="Date Placeholder 3"/>
          <p:cNvSpPr txBox="1">
            <a:spLocks/>
          </p:cNvSpPr>
          <p:nvPr/>
        </p:nvSpPr>
        <p:spPr>
          <a:xfrm>
            <a:off x="1452998" y="6356353"/>
            <a:ext cx="1828800" cy="36512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pPr>
              <a:defRPr/>
            </a:pPr>
            <a:r>
              <a:rPr lang="en-US" sz="1200" dirty="0">
                <a:latin typeface="Arial Narrow" pitchFamily="34" charset="0"/>
              </a:rPr>
              <a:t>www.technocratsgroup.edu.in</a:t>
            </a:r>
          </a:p>
        </p:txBody>
      </p:sp>
      <p:sp>
        <p:nvSpPr>
          <p:cNvPr id="15" name="Slide Number Placeholder 14"/>
          <p:cNvSpPr>
            <a:spLocks noGrp="1"/>
          </p:cNvSpPr>
          <p:nvPr>
            <p:ph type="sldNum" sz="quarter" idx="12"/>
          </p:nvPr>
        </p:nvSpPr>
        <p:spPr/>
        <p:txBody>
          <a:bodyPr/>
          <a:lstStyle/>
          <a:p>
            <a:fld id="{B6F15528-21DE-4FAA-801E-634DDDAF4B2B}" type="slidenum">
              <a:rPr lang="en-US" smtClean="0"/>
              <a:pPr/>
              <a:t>14</a:t>
            </a:fld>
            <a:endParaRPr lang="en-US" dirty="0"/>
          </a:p>
        </p:txBody>
      </p:sp>
      <p:sp>
        <p:nvSpPr>
          <p:cNvPr id="19" name="Rounded Rectangle 18"/>
          <p:cNvSpPr/>
          <p:nvPr/>
        </p:nvSpPr>
        <p:spPr>
          <a:xfrm>
            <a:off x="3150923" y="2685020"/>
            <a:ext cx="972108" cy="256692"/>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66205" y="847524"/>
            <a:ext cx="7849145" cy="707886"/>
          </a:xfrm>
          <a:prstGeom prst="rect">
            <a:avLst/>
          </a:prstGeom>
          <a:noFill/>
        </p:spPr>
        <p:txBody>
          <a:bodyPr wrap="square" rtlCol="0">
            <a:spAutoFit/>
          </a:bodyPr>
          <a:lstStyle/>
          <a:p>
            <a:endParaRPr lang="en-US" sz="2000" b="1" u="sng" dirty="0">
              <a:latin typeface="Times New Roman" pitchFamily="18" charset="0"/>
              <a:cs typeface="Times New Roman" pitchFamily="18" charset="0"/>
            </a:endParaRPr>
          </a:p>
          <a:p>
            <a:endParaRPr lang="en-US" sz="2000" b="1" u="sng" dirty="0">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US" dirty="0"/>
              <a:t>&lt;Subject Name&gt; | &lt;Unit-No&gt; | &lt;Session-No&gt;</a:t>
            </a:r>
          </a:p>
        </p:txBody>
      </p:sp>
      <p:sp>
        <p:nvSpPr>
          <p:cNvPr id="12" name="TextBox 11"/>
          <p:cNvSpPr txBox="1"/>
          <p:nvPr/>
        </p:nvSpPr>
        <p:spPr>
          <a:xfrm>
            <a:off x="428596" y="857233"/>
            <a:ext cx="8572560" cy="3816429"/>
          </a:xfrm>
          <a:prstGeom prst="rect">
            <a:avLst/>
          </a:prstGeom>
          <a:noFill/>
        </p:spPr>
        <p:txBody>
          <a:bodyPr wrap="square" rtlCol="0">
            <a:spAutoFit/>
          </a:bodyPr>
          <a:lstStyle/>
          <a:p>
            <a:r>
              <a:rPr lang="en-IN" sz="2200" b="1" dirty="0" smtClean="0"/>
              <a:t>Based on Performance and micro-controller it is divided into 3 types as follows :</a:t>
            </a:r>
          </a:p>
          <a:p>
            <a:endParaRPr lang="en-IN" sz="2200" dirty="0" smtClean="0"/>
          </a:p>
          <a:p>
            <a:r>
              <a:rPr lang="en-IN" sz="2200" b="1" dirty="0" smtClean="0"/>
              <a:t>Small Scale Embedded Systems :</a:t>
            </a:r>
          </a:p>
          <a:p>
            <a:endParaRPr lang="en-IN" sz="2200" b="1" dirty="0" smtClean="0"/>
          </a:p>
          <a:p>
            <a:r>
              <a:rPr lang="en-IN" sz="2200" b="1" dirty="0" smtClean="0"/>
              <a:t>Medium Scale Embedded Systems :</a:t>
            </a:r>
          </a:p>
          <a:p>
            <a:endParaRPr lang="en-IN" sz="2200" b="1" dirty="0" smtClean="0"/>
          </a:p>
          <a:p>
            <a:r>
              <a:rPr lang="en-IN" sz="2200" b="1" dirty="0" smtClean="0"/>
              <a:t>Sophisticated or Complex Embedded Systems :</a:t>
            </a:r>
          </a:p>
          <a:p>
            <a:endParaRPr lang="en-IN" sz="2200" dirty="0" smtClean="0"/>
          </a:p>
          <a:p>
            <a:endParaRPr lang="en-IN" sz="2200" dirty="0" smtClean="0"/>
          </a:p>
          <a:p>
            <a:endParaRPr lang="en-IN" sz="2200" dirty="0"/>
          </a:p>
        </p:txBody>
      </p:sp>
      <p:sp>
        <p:nvSpPr>
          <p:cNvPr id="16" name="Rectangle 15"/>
          <p:cNvSpPr/>
          <p:nvPr/>
        </p:nvSpPr>
        <p:spPr>
          <a:xfrm>
            <a:off x="214281" y="285728"/>
            <a:ext cx="8786875" cy="52322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b="1" dirty="0" smtClean="0">
                <a:solidFill>
                  <a:srgbClr val="FF0000"/>
                </a:solidFill>
              </a:rPr>
              <a:t>Technocrats </a:t>
            </a:r>
            <a:r>
              <a:rPr lang="en-US" sz="2800" b="1" dirty="0" smtClean="0">
                <a:solidFill>
                  <a:srgbClr val="FF0000"/>
                </a:solidFill>
              </a:rPr>
              <a:t>Institute of Technology (Excellence), Bhopal </a:t>
            </a:r>
            <a:endParaRPr lang="en-US" sz="2800" b="1" dirty="0">
              <a:solidFill>
                <a:srgbClr val="FF0000"/>
              </a:solidFill>
            </a:endParaRPr>
          </a:p>
        </p:txBody>
      </p:sp>
    </p:spTree>
    <p:extLst>
      <p:ext uri="{BB962C8B-B14F-4D97-AF65-F5344CB8AC3E}">
        <p14:creationId xmlns:p14="http://schemas.microsoft.com/office/powerpoint/2010/main" xmlns="" val="19887630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4800601" y="6096000"/>
            <a:ext cx="184731" cy="369332"/>
          </a:xfrm>
          <a:prstGeom prst="rect">
            <a:avLst/>
          </a:prstGeom>
          <a:noFill/>
        </p:spPr>
        <p:txBody>
          <a:bodyPr wrap="none" rtlCol="0">
            <a:spAutoFit/>
          </a:bodyPr>
          <a:lstStyle/>
          <a:p>
            <a:endParaRPr lang="en-US" dirty="0"/>
          </a:p>
        </p:txBody>
      </p:sp>
      <p:sp>
        <p:nvSpPr>
          <p:cNvPr id="8" name="Date Placeholder 3"/>
          <p:cNvSpPr txBox="1">
            <a:spLocks/>
          </p:cNvSpPr>
          <p:nvPr/>
        </p:nvSpPr>
        <p:spPr>
          <a:xfrm>
            <a:off x="1452998" y="6356353"/>
            <a:ext cx="1828800" cy="36512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pPr>
              <a:defRPr/>
            </a:pPr>
            <a:r>
              <a:rPr lang="en-US" sz="1200" dirty="0">
                <a:latin typeface="Arial Narrow" pitchFamily="34" charset="0"/>
              </a:rPr>
              <a:t>www.technocratsgroup.edu.in</a:t>
            </a:r>
          </a:p>
        </p:txBody>
      </p:sp>
      <p:sp>
        <p:nvSpPr>
          <p:cNvPr id="15" name="Slide Number Placeholder 14"/>
          <p:cNvSpPr>
            <a:spLocks noGrp="1"/>
          </p:cNvSpPr>
          <p:nvPr>
            <p:ph type="sldNum" sz="quarter" idx="12"/>
          </p:nvPr>
        </p:nvSpPr>
        <p:spPr/>
        <p:txBody>
          <a:bodyPr/>
          <a:lstStyle/>
          <a:p>
            <a:fld id="{B6F15528-21DE-4FAA-801E-634DDDAF4B2B}" type="slidenum">
              <a:rPr lang="en-US" smtClean="0"/>
              <a:pPr/>
              <a:t>15</a:t>
            </a:fld>
            <a:endParaRPr lang="en-US" dirty="0"/>
          </a:p>
        </p:txBody>
      </p:sp>
      <p:sp>
        <p:nvSpPr>
          <p:cNvPr id="19" name="Rounded Rectangle 18"/>
          <p:cNvSpPr/>
          <p:nvPr/>
        </p:nvSpPr>
        <p:spPr>
          <a:xfrm>
            <a:off x="3150923" y="2685020"/>
            <a:ext cx="972108" cy="256692"/>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66205" y="847524"/>
            <a:ext cx="7849145" cy="707886"/>
          </a:xfrm>
          <a:prstGeom prst="rect">
            <a:avLst/>
          </a:prstGeom>
          <a:noFill/>
        </p:spPr>
        <p:txBody>
          <a:bodyPr wrap="square" rtlCol="0">
            <a:spAutoFit/>
          </a:bodyPr>
          <a:lstStyle/>
          <a:p>
            <a:endParaRPr lang="en-US" sz="2000" b="1" u="sng" dirty="0">
              <a:latin typeface="Times New Roman" pitchFamily="18" charset="0"/>
              <a:cs typeface="Times New Roman" pitchFamily="18" charset="0"/>
            </a:endParaRPr>
          </a:p>
          <a:p>
            <a:endParaRPr lang="en-US" sz="2000" b="1" u="sng" dirty="0">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US" dirty="0"/>
              <a:t>&lt;Subject Name&gt; | &lt;Unit-No&gt; | &lt;Session-No&gt;</a:t>
            </a:r>
          </a:p>
        </p:txBody>
      </p:sp>
      <p:sp>
        <p:nvSpPr>
          <p:cNvPr id="12" name="TextBox 11"/>
          <p:cNvSpPr txBox="1"/>
          <p:nvPr/>
        </p:nvSpPr>
        <p:spPr>
          <a:xfrm>
            <a:off x="428596" y="1285860"/>
            <a:ext cx="8572560" cy="4401205"/>
          </a:xfrm>
          <a:prstGeom prst="rect">
            <a:avLst/>
          </a:prstGeom>
          <a:noFill/>
        </p:spPr>
        <p:txBody>
          <a:bodyPr wrap="square" rtlCol="0">
            <a:spAutoFit/>
          </a:bodyPr>
          <a:lstStyle/>
          <a:p>
            <a:pPr algn="just"/>
            <a:r>
              <a:rPr lang="en-IN" sz="2000" b="1" dirty="0" smtClean="0"/>
              <a:t>Small Scale Embedded Systems :</a:t>
            </a:r>
          </a:p>
          <a:p>
            <a:pPr algn="just"/>
            <a:endParaRPr lang="en-IN" sz="2000" dirty="0" smtClean="0"/>
          </a:p>
          <a:p>
            <a:pPr algn="just"/>
            <a:r>
              <a:rPr lang="en-IN" sz="2000" dirty="0" smtClean="0"/>
              <a:t>Small Scale Embedded Systems are designed using an 8-bit or 16-bit micro-controller.</a:t>
            </a:r>
          </a:p>
          <a:p>
            <a:pPr algn="just"/>
            <a:endParaRPr lang="en-IN" sz="2000" dirty="0" smtClean="0"/>
          </a:p>
          <a:p>
            <a:pPr algn="just"/>
            <a:r>
              <a:rPr lang="en-IN" sz="2000" dirty="0" smtClean="0"/>
              <a:t> They can be powered by a battery. </a:t>
            </a:r>
          </a:p>
          <a:p>
            <a:pPr algn="just"/>
            <a:endParaRPr lang="en-IN" sz="2000" dirty="0" smtClean="0"/>
          </a:p>
          <a:p>
            <a:pPr algn="just"/>
            <a:r>
              <a:rPr lang="en-IN" sz="2000" dirty="0" smtClean="0"/>
              <a:t>The processor uses very less/limited resources of memory and processing speed.</a:t>
            </a:r>
          </a:p>
          <a:p>
            <a:pPr algn="just"/>
            <a:endParaRPr lang="en-IN" sz="2000" dirty="0" smtClean="0"/>
          </a:p>
          <a:p>
            <a:pPr algn="just"/>
            <a:r>
              <a:rPr lang="en-IN" sz="2000" dirty="0" smtClean="0"/>
              <a:t>Mainly these systems does not act as an independent system they act as any component of computer system but they did not compute and dedicated for a specific task.</a:t>
            </a:r>
          </a:p>
          <a:p>
            <a:pPr algn="just"/>
            <a:r>
              <a:rPr lang="en-IN" sz="2000" dirty="0" smtClean="0"/>
              <a:t> </a:t>
            </a:r>
          </a:p>
          <a:p>
            <a:pPr algn="just"/>
            <a:endParaRPr lang="en-IN" sz="2000" dirty="0"/>
          </a:p>
        </p:txBody>
      </p:sp>
      <p:sp>
        <p:nvSpPr>
          <p:cNvPr id="16" name="Rectangle 15"/>
          <p:cNvSpPr/>
          <p:nvPr/>
        </p:nvSpPr>
        <p:spPr>
          <a:xfrm>
            <a:off x="357157" y="357166"/>
            <a:ext cx="8429685" cy="95410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b="1" dirty="0" smtClean="0">
                <a:solidFill>
                  <a:srgbClr val="FF0000"/>
                </a:solidFill>
              </a:rPr>
              <a:t>Technocrats </a:t>
            </a:r>
            <a:r>
              <a:rPr lang="en-US" sz="2800" b="1" dirty="0" smtClean="0">
                <a:solidFill>
                  <a:srgbClr val="FF0000"/>
                </a:solidFill>
              </a:rPr>
              <a:t>Institute of Technology (Excellence), Bhopal </a:t>
            </a:r>
            <a:endParaRPr lang="en-US" sz="2800" b="1" dirty="0">
              <a:solidFill>
                <a:srgbClr val="FF0000"/>
              </a:solidFill>
            </a:endParaRPr>
          </a:p>
        </p:txBody>
      </p:sp>
    </p:spTree>
    <p:extLst>
      <p:ext uri="{BB962C8B-B14F-4D97-AF65-F5344CB8AC3E}">
        <p14:creationId xmlns:p14="http://schemas.microsoft.com/office/powerpoint/2010/main" xmlns="" val="19887630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4800601" y="6096000"/>
            <a:ext cx="184731" cy="369332"/>
          </a:xfrm>
          <a:prstGeom prst="rect">
            <a:avLst/>
          </a:prstGeom>
          <a:noFill/>
        </p:spPr>
        <p:txBody>
          <a:bodyPr wrap="none" rtlCol="0">
            <a:spAutoFit/>
          </a:bodyPr>
          <a:lstStyle/>
          <a:p>
            <a:endParaRPr lang="en-US" dirty="0"/>
          </a:p>
        </p:txBody>
      </p:sp>
      <p:sp>
        <p:nvSpPr>
          <p:cNvPr id="8" name="Date Placeholder 3"/>
          <p:cNvSpPr txBox="1">
            <a:spLocks/>
          </p:cNvSpPr>
          <p:nvPr/>
        </p:nvSpPr>
        <p:spPr>
          <a:xfrm>
            <a:off x="1452998" y="6356353"/>
            <a:ext cx="1828800" cy="36512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pPr>
              <a:defRPr/>
            </a:pPr>
            <a:r>
              <a:rPr lang="en-US" sz="1200" dirty="0">
                <a:latin typeface="Arial Narrow" pitchFamily="34" charset="0"/>
              </a:rPr>
              <a:t>www.technocratsgroup.edu.in</a:t>
            </a:r>
          </a:p>
        </p:txBody>
      </p:sp>
      <p:sp>
        <p:nvSpPr>
          <p:cNvPr id="15" name="Slide Number Placeholder 14"/>
          <p:cNvSpPr>
            <a:spLocks noGrp="1"/>
          </p:cNvSpPr>
          <p:nvPr>
            <p:ph type="sldNum" sz="quarter" idx="12"/>
          </p:nvPr>
        </p:nvSpPr>
        <p:spPr/>
        <p:txBody>
          <a:bodyPr/>
          <a:lstStyle/>
          <a:p>
            <a:fld id="{B6F15528-21DE-4FAA-801E-634DDDAF4B2B}" type="slidenum">
              <a:rPr lang="en-US" smtClean="0"/>
              <a:pPr/>
              <a:t>16</a:t>
            </a:fld>
            <a:endParaRPr lang="en-US" dirty="0"/>
          </a:p>
        </p:txBody>
      </p:sp>
      <p:sp>
        <p:nvSpPr>
          <p:cNvPr id="19" name="Rounded Rectangle 18"/>
          <p:cNvSpPr/>
          <p:nvPr/>
        </p:nvSpPr>
        <p:spPr>
          <a:xfrm>
            <a:off x="3150923" y="2685020"/>
            <a:ext cx="972108" cy="256692"/>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66205" y="847524"/>
            <a:ext cx="7849145" cy="707886"/>
          </a:xfrm>
          <a:prstGeom prst="rect">
            <a:avLst/>
          </a:prstGeom>
          <a:noFill/>
        </p:spPr>
        <p:txBody>
          <a:bodyPr wrap="square" rtlCol="0">
            <a:spAutoFit/>
          </a:bodyPr>
          <a:lstStyle/>
          <a:p>
            <a:endParaRPr lang="en-US" sz="2000" b="1" u="sng" dirty="0">
              <a:latin typeface="Times New Roman" pitchFamily="18" charset="0"/>
              <a:cs typeface="Times New Roman" pitchFamily="18" charset="0"/>
            </a:endParaRPr>
          </a:p>
          <a:p>
            <a:endParaRPr lang="en-US" sz="2000" b="1" u="sng" dirty="0">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US" dirty="0"/>
              <a:t>&lt;Subject Name&gt; | &lt;Unit-No&gt; | &lt;Session-No&gt;</a:t>
            </a:r>
          </a:p>
        </p:txBody>
      </p:sp>
      <p:sp>
        <p:nvSpPr>
          <p:cNvPr id="12" name="TextBox 11"/>
          <p:cNvSpPr txBox="1"/>
          <p:nvPr/>
        </p:nvSpPr>
        <p:spPr>
          <a:xfrm>
            <a:off x="571440" y="857232"/>
            <a:ext cx="8358278" cy="5324535"/>
          </a:xfrm>
          <a:prstGeom prst="rect">
            <a:avLst/>
          </a:prstGeom>
          <a:noFill/>
        </p:spPr>
        <p:txBody>
          <a:bodyPr wrap="square" rtlCol="0">
            <a:spAutoFit/>
          </a:bodyPr>
          <a:lstStyle/>
          <a:p>
            <a:pPr algn="just"/>
            <a:r>
              <a:rPr lang="en-IN" sz="2000" dirty="0" smtClean="0"/>
              <a:t> </a:t>
            </a:r>
          </a:p>
          <a:p>
            <a:pPr algn="just"/>
            <a:r>
              <a:rPr lang="en-IN" sz="2000" b="1" dirty="0" smtClean="0"/>
              <a:t>Medium Scale Embedded Systems :</a:t>
            </a:r>
          </a:p>
          <a:p>
            <a:pPr algn="just"/>
            <a:r>
              <a:rPr lang="en-IN" sz="2000" dirty="0" smtClean="0"/>
              <a:t>Medium Scale Embedded Systems are designed using an 16-bit or 32-bit micro-controller.</a:t>
            </a:r>
          </a:p>
          <a:p>
            <a:pPr algn="just"/>
            <a:endParaRPr lang="en-IN" sz="2000" dirty="0" smtClean="0"/>
          </a:p>
          <a:p>
            <a:pPr algn="just"/>
            <a:r>
              <a:rPr lang="en-IN" sz="2000" dirty="0" smtClean="0"/>
              <a:t>These medium Scale Embedded Systems are faster than that of small Scale Embedded Systems. </a:t>
            </a:r>
          </a:p>
          <a:p>
            <a:pPr algn="just"/>
            <a:endParaRPr lang="en-IN" sz="2000" dirty="0" smtClean="0"/>
          </a:p>
          <a:p>
            <a:pPr algn="just"/>
            <a:r>
              <a:rPr lang="en-IN" sz="2000" dirty="0" smtClean="0"/>
              <a:t>Integration of hardware and software is complex in these systems. Java (Links to an external site.), C (Links to an external site.), C++ (Links to an external site.) are the programming languages are used to develop medium scale embedded systems.</a:t>
            </a:r>
          </a:p>
          <a:p>
            <a:pPr algn="just"/>
            <a:endParaRPr lang="en-IN" sz="2000" dirty="0" smtClean="0"/>
          </a:p>
          <a:p>
            <a:pPr algn="just"/>
            <a:r>
              <a:rPr lang="en-IN" sz="2000" dirty="0" smtClean="0"/>
              <a:t>Different type of software tools like compiler, debugger, simulator etc are used to develop these type of systems.</a:t>
            </a:r>
          </a:p>
          <a:p>
            <a:pPr algn="just"/>
            <a:r>
              <a:rPr lang="en-IN" sz="2000" dirty="0" smtClean="0"/>
              <a:t> </a:t>
            </a:r>
          </a:p>
          <a:p>
            <a:pPr algn="just"/>
            <a:endParaRPr lang="en-IN" sz="2000" dirty="0"/>
          </a:p>
        </p:txBody>
      </p:sp>
      <p:sp>
        <p:nvSpPr>
          <p:cNvPr id="16" name="Rectangle 15"/>
          <p:cNvSpPr/>
          <p:nvPr/>
        </p:nvSpPr>
        <p:spPr>
          <a:xfrm>
            <a:off x="-1" y="357166"/>
            <a:ext cx="8929719" cy="52322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b="1" dirty="0" smtClean="0">
                <a:solidFill>
                  <a:srgbClr val="FF0000"/>
                </a:solidFill>
              </a:rPr>
              <a:t>Technocrats </a:t>
            </a:r>
            <a:r>
              <a:rPr lang="en-US" sz="2800" b="1" dirty="0" smtClean="0">
                <a:solidFill>
                  <a:srgbClr val="FF0000"/>
                </a:solidFill>
              </a:rPr>
              <a:t>Institute of Technology (Excellence), Bhopal </a:t>
            </a:r>
            <a:endParaRPr lang="en-US" sz="2800" b="1" dirty="0">
              <a:solidFill>
                <a:srgbClr val="FF0000"/>
              </a:solidFill>
            </a:endParaRPr>
          </a:p>
        </p:txBody>
      </p:sp>
    </p:spTree>
    <p:extLst>
      <p:ext uri="{BB962C8B-B14F-4D97-AF65-F5344CB8AC3E}">
        <p14:creationId xmlns:p14="http://schemas.microsoft.com/office/powerpoint/2010/main" xmlns="" val="19887630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4800601" y="6096000"/>
            <a:ext cx="184731" cy="369332"/>
          </a:xfrm>
          <a:prstGeom prst="rect">
            <a:avLst/>
          </a:prstGeom>
          <a:noFill/>
        </p:spPr>
        <p:txBody>
          <a:bodyPr wrap="none" rtlCol="0">
            <a:spAutoFit/>
          </a:bodyPr>
          <a:lstStyle/>
          <a:p>
            <a:endParaRPr lang="en-US" dirty="0"/>
          </a:p>
        </p:txBody>
      </p:sp>
      <p:sp>
        <p:nvSpPr>
          <p:cNvPr id="8" name="Date Placeholder 3"/>
          <p:cNvSpPr txBox="1">
            <a:spLocks/>
          </p:cNvSpPr>
          <p:nvPr/>
        </p:nvSpPr>
        <p:spPr>
          <a:xfrm>
            <a:off x="1452998" y="6356353"/>
            <a:ext cx="1828800" cy="36512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pPr>
              <a:defRPr/>
            </a:pPr>
            <a:r>
              <a:rPr lang="en-US" sz="1200" dirty="0">
                <a:latin typeface="Arial Narrow" pitchFamily="34" charset="0"/>
              </a:rPr>
              <a:t>www.technocratsgroup.edu.in</a:t>
            </a:r>
          </a:p>
        </p:txBody>
      </p:sp>
      <p:sp>
        <p:nvSpPr>
          <p:cNvPr id="15" name="Slide Number Placeholder 14"/>
          <p:cNvSpPr>
            <a:spLocks noGrp="1"/>
          </p:cNvSpPr>
          <p:nvPr>
            <p:ph type="sldNum" sz="quarter" idx="12"/>
          </p:nvPr>
        </p:nvSpPr>
        <p:spPr/>
        <p:txBody>
          <a:bodyPr/>
          <a:lstStyle/>
          <a:p>
            <a:fld id="{B6F15528-21DE-4FAA-801E-634DDDAF4B2B}" type="slidenum">
              <a:rPr lang="en-US" smtClean="0"/>
              <a:pPr/>
              <a:t>17</a:t>
            </a:fld>
            <a:endParaRPr lang="en-US" dirty="0"/>
          </a:p>
        </p:txBody>
      </p:sp>
      <p:sp>
        <p:nvSpPr>
          <p:cNvPr id="19" name="Rounded Rectangle 18"/>
          <p:cNvSpPr/>
          <p:nvPr/>
        </p:nvSpPr>
        <p:spPr>
          <a:xfrm>
            <a:off x="3150923" y="2685020"/>
            <a:ext cx="972108" cy="256692"/>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66205" y="847524"/>
            <a:ext cx="7849145" cy="707886"/>
          </a:xfrm>
          <a:prstGeom prst="rect">
            <a:avLst/>
          </a:prstGeom>
          <a:noFill/>
        </p:spPr>
        <p:txBody>
          <a:bodyPr wrap="square" rtlCol="0">
            <a:spAutoFit/>
          </a:bodyPr>
          <a:lstStyle/>
          <a:p>
            <a:endParaRPr lang="en-US" sz="2000" b="1" u="sng" dirty="0">
              <a:latin typeface="Times New Roman" pitchFamily="18" charset="0"/>
              <a:cs typeface="Times New Roman" pitchFamily="18" charset="0"/>
            </a:endParaRPr>
          </a:p>
          <a:p>
            <a:endParaRPr lang="en-US" sz="2000" b="1" u="sng" dirty="0">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US" dirty="0"/>
              <a:t>&lt;Subject Name&gt; | &lt;Unit-No&gt; | &lt;Session-No&gt;</a:t>
            </a:r>
          </a:p>
        </p:txBody>
      </p:sp>
      <p:sp>
        <p:nvSpPr>
          <p:cNvPr id="12" name="TextBox 11"/>
          <p:cNvSpPr txBox="1"/>
          <p:nvPr/>
        </p:nvSpPr>
        <p:spPr>
          <a:xfrm>
            <a:off x="428596" y="857233"/>
            <a:ext cx="8572560" cy="4832092"/>
          </a:xfrm>
          <a:prstGeom prst="rect">
            <a:avLst/>
          </a:prstGeom>
          <a:noFill/>
        </p:spPr>
        <p:txBody>
          <a:bodyPr wrap="square" rtlCol="0">
            <a:spAutoFit/>
          </a:bodyPr>
          <a:lstStyle/>
          <a:p>
            <a:pPr algn="just"/>
            <a:r>
              <a:rPr lang="en-IN" sz="2200" b="1" dirty="0" smtClean="0"/>
              <a:t>Sophisticated or Complex Embedded Systems </a:t>
            </a:r>
            <a:r>
              <a:rPr lang="en-IN" sz="2200" dirty="0" smtClean="0"/>
              <a:t>:</a:t>
            </a:r>
          </a:p>
          <a:p>
            <a:pPr algn="just"/>
            <a:endParaRPr lang="en-IN" sz="2200" dirty="0" smtClean="0"/>
          </a:p>
          <a:p>
            <a:pPr algn="just"/>
            <a:r>
              <a:rPr lang="en-IN" sz="2200" dirty="0" smtClean="0"/>
              <a:t>Sophisticated or Complex Embedded Systems are designed using multiple 32-bit or 64-bit micro-controller. </a:t>
            </a:r>
          </a:p>
          <a:p>
            <a:pPr algn="just"/>
            <a:endParaRPr lang="en-IN" sz="2200" dirty="0" smtClean="0"/>
          </a:p>
          <a:p>
            <a:pPr algn="just"/>
            <a:r>
              <a:rPr lang="en-IN" sz="2200" dirty="0" smtClean="0"/>
              <a:t>These systems are developed to perform large scale complex functions. These systems have high hardware and software complexities. </a:t>
            </a:r>
          </a:p>
          <a:p>
            <a:pPr algn="just"/>
            <a:endParaRPr lang="en-IN" sz="2200" dirty="0" smtClean="0"/>
          </a:p>
          <a:p>
            <a:pPr algn="just"/>
            <a:r>
              <a:rPr lang="en-IN" sz="2200" dirty="0" smtClean="0"/>
              <a:t>We use both hardware and software components to design final systems or hardware products.</a:t>
            </a:r>
          </a:p>
          <a:p>
            <a:pPr algn="just"/>
            <a:endParaRPr lang="en-US" sz="2200" dirty="0" smtClean="0"/>
          </a:p>
          <a:p>
            <a:pPr algn="just"/>
            <a:r>
              <a:rPr lang="en-US" sz="2200" dirty="0" smtClean="0"/>
              <a:t>Maximum Mode </a:t>
            </a:r>
            <a:r>
              <a:rPr lang="en-US" sz="2200" smtClean="0"/>
              <a:t>of operation</a:t>
            </a:r>
            <a:endParaRPr lang="en-IN" sz="2200" dirty="0" smtClean="0"/>
          </a:p>
          <a:p>
            <a:pPr algn="just"/>
            <a:endParaRPr lang="en-IN" sz="2200" dirty="0" smtClean="0"/>
          </a:p>
          <a:p>
            <a:pPr algn="just"/>
            <a:endParaRPr lang="en-IN" sz="2200" dirty="0"/>
          </a:p>
        </p:txBody>
      </p:sp>
      <p:sp>
        <p:nvSpPr>
          <p:cNvPr id="16" name="Rectangle 15"/>
          <p:cNvSpPr/>
          <p:nvPr/>
        </p:nvSpPr>
        <p:spPr>
          <a:xfrm>
            <a:off x="142843" y="285728"/>
            <a:ext cx="9001157" cy="52322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b="1" dirty="0" smtClean="0">
                <a:solidFill>
                  <a:srgbClr val="FF0000"/>
                </a:solidFill>
              </a:rPr>
              <a:t>Technocrats </a:t>
            </a:r>
            <a:r>
              <a:rPr lang="en-US" sz="2800" b="1" dirty="0" smtClean="0">
                <a:solidFill>
                  <a:srgbClr val="FF0000"/>
                </a:solidFill>
              </a:rPr>
              <a:t>Institute of Technology (Excellence), Bhopal </a:t>
            </a:r>
            <a:endParaRPr lang="en-US" sz="2800" b="1" dirty="0">
              <a:solidFill>
                <a:srgbClr val="FF0000"/>
              </a:solidFill>
            </a:endParaRPr>
          </a:p>
        </p:txBody>
      </p:sp>
    </p:spTree>
    <p:extLst>
      <p:ext uri="{BB962C8B-B14F-4D97-AF65-F5344CB8AC3E}">
        <p14:creationId xmlns:p14="http://schemas.microsoft.com/office/powerpoint/2010/main" xmlns="" val="19887630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4800601" y="6096000"/>
            <a:ext cx="184731" cy="369332"/>
          </a:xfrm>
          <a:prstGeom prst="rect">
            <a:avLst/>
          </a:prstGeom>
          <a:noFill/>
        </p:spPr>
        <p:txBody>
          <a:bodyPr wrap="none" rtlCol="0">
            <a:spAutoFit/>
          </a:bodyPr>
          <a:lstStyle/>
          <a:p>
            <a:endParaRPr lang="en-US" dirty="0"/>
          </a:p>
        </p:txBody>
      </p:sp>
      <p:sp>
        <p:nvSpPr>
          <p:cNvPr id="8" name="Date Placeholder 3"/>
          <p:cNvSpPr txBox="1">
            <a:spLocks/>
          </p:cNvSpPr>
          <p:nvPr/>
        </p:nvSpPr>
        <p:spPr>
          <a:xfrm>
            <a:off x="1452998" y="6356353"/>
            <a:ext cx="1828800" cy="36512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pPr>
              <a:defRPr/>
            </a:pPr>
            <a:r>
              <a:rPr lang="en-US" sz="1200" dirty="0">
                <a:latin typeface="Arial Narrow" pitchFamily="34" charset="0"/>
              </a:rPr>
              <a:t>www.technocratsgroup.edu.in</a:t>
            </a:r>
          </a:p>
        </p:txBody>
      </p:sp>
      <p:sp>
        <p:nvSpPr>
          <p:cNvPr id="15" name="Slide Number Placeholder 14"/>
          <p:cNvSpPr>
            <a:spLocks noGrp="1"/>
          </p:cNvSpPr>
          <p:nvPr>
            <p:ph type="sldNum" sz="quarter" idx="12"/>
          </p:nvPr>
        </p:nvSpPr>
        <p:spPr/>
        <p:txBody>
          <a:bodyPr/>
          <a:lstStyle/>
          <a:p>
            <a:fld id="{B6F15528-21DE-4FAA-801E-634DDDAF4B2B}" type="slidenum">
              <a:rPr lang="en-US" smtClean="0"/>
              <a:pPr/>
              <a:t>18</a:t>
            </a:fld>
            <a:endParaRPr lang="en-US" dirty="0"/>
          </a:p>
        </p:txBody>
      </p:sp>
      <p:sp>
        <p:nvSpPr>
          <p:cNvPr id="19" name="Rounded Rectangle 18"/>
          <p:cNvSpPr/>
          <p:nvPr/>
        </p:nvSpPr>
        <p:spPr>
          <a:xfrm>
            <a:off x="3150923" y="2685020"/>
            <a:ext cx="972108" cy="256692"/>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66205" y="847524"/>
            <a:ext cx="7849145" cy="707886"/>
          </a:xfrm>
          <a:prstGeom prst="rect">
            <a:avLst/>
          </a:prstGeom>
          <a:noFill/>
        </p:spPr>
        <p:txBody>
          <a:bodyPr wrap="square" rtlCol="0">
            <a:spAutoFit/>
          </a:bodyPr>
          <a:lstStyle/>
          <a:p>
            <a:endParaRPr lang="en-US" sz="2000" b="1" u="sng" dirty="0">
              <a:latin typeface="Times New Roman" pitchFamily="18" charset="0"/>
              <a:cs typeface="Times New Roman" pitchFamily="18" charset="0"/>
            </a:endParaRPr>
          </a:p>
          <a:p>
            <a:endParaRPr lang="en-US" sz="2000" b="1" u="sng" dirty="0">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US" dirty="0"/>
              <a:t>&lt;Subject Name&gt; | &lt;Unit-No&gt; | &lt;Session-No&gt;</a:t>
            </a:r>
          </a:p>
        </p:txBody>
      </p:sp>
      <p:sp>
        <p:nvSpPr>
          <p:cNvPr id="12" name="TextBox 11"/>
          <p:cNvSpPr txBox="1"/>
          <p:nvPr/>
        </p:nvSpPr>
        <p:spPr>
          <a:xfrm>
            <a:off x="428596" y="857233"/>
            <a:ext cx="8572560" cy="5632311"/>
          </a:xfrm>
          <a:prstGeom prst="rect">
            <a:avLst/>
          </a:prstGeom>
          <a:noFill/>
        </p:spPr>
        <p:txBody>
          <a:bodyPr wrap="square" rtlCol="0">
            <a:spAutoFit/>
          </a:bodyPr>
          <a:lstStyle/>
          <a:p>
            <a:r>
              <a:rPr lang="en-IN" b="1" dirty="0" smtClean="0"/>
              <a:t>DESIGN METRICS OF EMBEDDED SYSTEMS</a:t>
            </a:r>
          </a:p>
          <a:p>
            <a:endParaRPr lang="en-IN" b="1" dirty="0" smtClean="0"/>
          </a:p>
          <a:p>
            <a:r>
              <a:rPr lang="en-IN" dirty="0" smtClean="0"/>
              <a:t>A Design Metric is a measurable feature of the system’s performance, cost, time for implementation and safety etc. Most of these are conflicting requirements i.e. optimizing one shall not optimize the other: e.g. a cheaper processor may have a lousy performance as far as speed and throughput is concerned.</a:t>
            </a:r>
          </a:p>
          <a:p>
            <a:endParaRPr lang="en-IN" dirty="0" smtClean="0"/>
          </a:p>
          <a:p>
            <a:r>
              <a:rPr lang="en-IN" dirty="0" smtClean="0"/>
              <a:t>1. NRE cost (nonrecurring engineering cost)</a:t>
            </a:r>
          </a:p>
          <a:p>
            <a:r>
              <a:rPr lang="en-IN" dirty="0" smtClean="0"/>
              <a:t>It is one-time cost of designing the system. Once the system is designed, any number of units can be manufactured without incurring any additional design cost; hence the term nonrecurring.</a:t>
            </a:r>
          </a:p>
          <a:p>
            <a:r>
              <a:rPr lang="en-IN" dirty="0" smtClean="0"/>
              <a:t> </a:t>
            </a:r>
          </a:p>
          <a:p>
            <a:r>
              <a:rPr lang="en-IN" dirty="0" smtClean="0"/>
              <a:t>2. Unit cost</a:t>
            </a:r>
          </a:p>
          <a:p>
            <a:r>
              <a:rPr lang="en-IN" dirty="0" smtClean="0"/>
              <a:t>The monetary cost of manufacturing each copy of the system, excluding NRE cost.</a:t>
            </a:r>
          </a:p>
          <a:p>
            <a:endParaRPr lang="en-IN" dirty="0" smtClean="0"/>
          </a:p>
          <a:p>
            <a:r>
              <a:rPr lang="en-IN" dirty="0" smtClean="0"/>
              <a:t>3. Size</a:t>
            </a:r>
          </a:p>
          <a:p>
            <a:r>
              <a:rPr lang="en-IN" dirty="0" smtClean="0"/>
              <a:t>The physical space required by the system, often measured in bytes for software, and gates or transistors for hardware.</a:t>
            </a:r>
          </a:p>
          <a:p>
            <a:endParaRPr lang="en-IN" dirty="0" smtClean="0"/>
          </a:p>
          <a:p>
            <a:endParaRPr lang="en-IN" dirty="0"/>
          </a:p>
        </p:txBody>
      </p:sp>
      <p:sp>
        <p:nvSpPr>
          <p:cNvPr id="16" name="Rectangle 15"/>
          <p:cNvSpPr/>
          <p:nvPr/>
        </p:nvSpPr>
        <p:spPr>
          <a:xfrm>
            <a:off x="285719" y="214290"/>
            <a:ext cx="8643999" cy="52322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b="1" dirty="0" smtClean="0">
                <a:solidFill>
                  <a:srgbClr val="FF0000"/>
                </a:solidFill>
              </a:rPr>
              <a:t>Technocrats </a:t>
            </a:r>
            <a:r>
              <a:rPr lang="en-US" sz="2800" b="1" dirty="0" smtClean="0">
                <a:solidFill>
                  <a:srgbClr val="FF0000"/>
                </a:solidFill>
              </a:rPr>
              <a:t>Institute of Technology (Excellence), Bhopal </a:t>
            </a:r>
            <a:endParaRPr lang="en-US" sz="2800" b="1" dirty="0">
              <a:solidFill>
                <a:srgbClr val="FF0000"/>
              </a:solidFill>
            </a:endParaRPr>
          </a:p>
        </p:txBody>
      </p:sp>
    </p:spTree>
    <p:extLst>
      <p:ext uri="{BB962C8B-B14F-4D97-AF65-F5344CB8AC3E}">
        <p14:creationId xmlns:p14="http://schemas.microsoft.com/office/powerpoint/2010/main" xmlns="" val="19887630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4800601" y="6096000"/>
            <a:ext cx="184731" cy="369332"/>
          </a:xfrm>
          <a:prstGeom prst="rect">
            <a:avLst/>
          </a:prstGeom>
          <a:noFill/>
        </p:spPr>
        <p:txBody>
          <a:bodyPr wrap="none" rtlCol="0">
            <a:spAutoFit/>
          </a:bodyPr>
          <a:lstStyle/>
          <a:p>
            <a:endParaRPr lang="en-US" dirty="0"/>
          </a:p>
        </p:txBody>
      </p:sp>
      <p:sp>
        <p:nvSpPr>
          <p:cNvPr id="8" name="Date Placeholder 3"/>
          <p:cNvSpPr txBox="1">
            <a:spLocks/>
          </p:cNvSpPr>
          <p:nvPr/>
        </p:nvSpPr>
        <p:spPr>
          <a:xfrm>
            <a:off x="1452998" y="6356353"/>
            <a:ext cx="1828800" cy="36512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pPr>
              <a:defRPr/>
            </a:pPr>
            <a:r>
              <a:rPr lang="en-US" sz="1200" dirty="0">
                <a:latin typeface="Arial Narrow" pitchFamily="34" charset="0"/>
              </a:rPr>
              <a:t>www.technocratsgroup.edu.in</a:t>
            </a:r>
          </a:p>
        </p:txBody>
      </p:sp>
      <p:sp>
        <p:nvSpPr>
          <p:cNvPr id="15" name="Slide Number Placeholder 14"/>
          <p:cNvSpPr>
            <a:spLocks noGrp="1"/>
          </p:cNvSpPr>
          <p:nvPr>
            <p:ph type="sldNum" sz="quarter" idx="12"/>
          </p:nvPr>
        </p:nvSpPr>
        <p:spPr/>
        <p:txBody>
          <a:bodyPr/>
          <a:lstStyle/>
          <a:p>
            <a:fld id="{B6F15528-21DE-4FAA-801E-634DDDAF4B2B}" type="slidenum">
              <a:rPr lang="en-US" smtClean="0"/>
              <a:pPr/>
              <a:t>19</a:t>
            </a:fld>
            <a:endParaRPr lang="en-US" dirty="0"/>
          </a:p>
        </p:txBody>
      </p:sp>
      <p:sp>
        <p:nvSpPr>
          <p:cNvPr id="19" name="Rounded Rectangle 18"/>
          <p:cNvSpPr/>
          <p:nvPr/>
        </p:nvSpPr>
        <p:spPr>
          <a:xfrm>
            <a:off x="3150923" y="2685020"/>
            <a:ext cx="972108" cy="256692"/>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66205" y="847524"/>
            <a:ext cx="7849145" cy="707886"/>
          </a:xfrm>
          <a:prstGeom prst="rect">
            <a:avLst/>
          </a:prstGeom>
          <a:noFill/>
        </p:spPr>
        <p:txBody>
          <a:bodyPr wrap="square" rtlCol="0">
            <a:spAutoFit/>
          </a:bodyPr>
          <a:lstStyle/>
          <a:p>
            <a:endParaRPr lang="en-US" sz="2000" b="1" u="sng" dirty="0">
              <a:latin typeface="Times New Roman" pitchFamily="18" charset="0"/>
              <a:cs typeface="Times New Roman" pitchFamily="18" charset="0"/>
            </a:endParaRPr>
          </a:p>
          <a:p>
            <a:endParaRPr lang="en-US" sz="2000" b="1" u="sng" dirty="0">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US" dirty="0"/>
              <a:t>&lt;Subject Name&gt; | &lt;Unit-No&gt; | &lt;Session-No&gt;</a:t>
            </a:r>
          </a:p>
        </p:txBody>
      </p:sp>
      <p:sp>
        <p:nvSpPr>
          <p:cNvPr id="12" name="TextBox 11"/>
          <p:cNvSpPr txBox="1"/>
          <p:nvPr/>
        </p:nvSpPr>
        <p:spPr>
          <a:xfrm>
            <a:off x="428596" y="857233"/>
            <a:ext cx="8572560" cy="4801314"/>
          </a:xfrm>
          <a:prstGeom prst="rect">
            <a:avLst/>
          </a:prstGeom>
          <a:noFill/>
        </p:spPr>
        <p:txBody>
          <a:bodyPr wrap="square" rtlCol="0">
            <a:spAutoFit/>
          </a:bodyPr>
          <a:lstStyle/>
          <a:p>
            <a:r>
              <a:rPr lang="en-IN" dirty="0" smtClean="0"/>
              <a:t>4. Performance</a:t>
            </a:r>
          </a:p>
          <a:p>
            <a:r>
              <a:rPr lang="en-IN" dirty="0" smtClean="0"/>
              <a:t>The execution time of the system</a:t>
            </a:r>
          </a:p>
          <a:p>
            <a:r>
              <a:rPr lang="en-IN" dirty="0" smtClean="0"/>
              <a:t> </a:t>
            </a:r>
          </a:p>
          <a:p>
            <a:r>
              <a:rPr lang="en-IN" dirty="0" smtClean="0"/>
              <a:t>5. Power Consumption</a:t>
            </a:r>
          </a:p>
          <a:p>
            <a:r>
              <a:rPr lang="en-IN" dirty="0" smtClean="0"/>
              <a:t>It is the amount of power consumed by the system, which may determine the lifetime of a battery, or the cooling requirements of the IC, since more power means more heat.</a:t>
            </a:r>
          </a:p>
          <a:p>
            <a:r>
              <a:rPr lang="en-IN" dirty="0" smtClean="0"/>
              <a:t> </a:t>
            </a:r>
          </a:p>
          <a:p>
            <a:r>
              <a:rPr lang="en-IN" dirty="0" smtClean="0"/>
              <a:t>6. Flexibility</a:t>
            </a:r>
          </a:p>
          <a:p>
            <a:r>
              <a:rPr lang="en-IN" dirty="0" smtClean="0"/>
              <a:t>The ability to change the functionality of the system without incurring heavy NRE cost. Software is typically considered very flexible.</a:t>
            </a:r>
          </a:p>
          <a:p>
            <a:r>
              <a:rPr lang="en-IN" dirty="0" smtClean="0"/>
              <a:t> </a:t>
            </a:r>
          </a:p>
          <a:p>
            <a:r>
              <a:rPr lang="en-IN" dirty="0" smtClean="0"/>
              <a:t>7. Time-to-prototype</a:t>
            </a:r>
          </a:p>
          <a:p>
            <a:r>
              <a:rPr lang="en-IN" dirty="0" smtClean="0"/>
              <a:t>The time needed to build a working version of the system, which may be bigger or more expensive than the final system implementation, but it can be used to verify the system’s usefulness and correctness and to refine the system’s functionality.</a:t>
            </a:r>
          </a:p>
          <a:p>
            <a:endParaRPr lang="en-IN" dirty="0" smtClean="0"/>
          </a:p>
          <a:p>
            <a:endParaRPr lang="en-IN" dirty="0"/>
          </a:p>
        </p:txBody>
      </p:sp>
      <p:sp>
        <p:nvSpPr>
          <p:cNvPr id="16" name="Rectangle 15"/>
          <p:cNvSpPr/>
          <p:nvPr/>
        </p:nvSpPr>
        <p:spPr>
          <a:xfrm>
            <a:off x="142843" y="285728"/>
            <a:ext cx="8858313" cy="52322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b="1" dirty="0" smtClean="0">
                <a:solidFill>
                  <a:srgbClr val="FF0000"/>
                </a:solidFill>
              </a:rPr>
              <a:t>Technocrats </a:t>
            </a:r>
            <a:r>
              <a:rPr lang="en-US" sz="2800" b="1" dirty="0" smtClean="0">
                <a:solidFill>
                  <a:srgbClr val="FF0000"/>
                </a:solidFill>
              </a:rPr>
              <a:t>Institute of Technology (Excellence), Bhopal </a:t>
            </a:r>
            <a:endParaRPr lang="en-US" sz="2800" b="1" dirty="0">
              <a:solidFill>
                <a:srgbClr val="FF0000"/>
              </a:solidFill>
            </a:endParaRPr>
          </a:p>
        </p:txBody>
      </p:sp>
    </p:spTree>
    <p:extLst>
      <p:ext uri="{BB962C8B-B14F-4D97-AF65-F5344CB8AC3E}">
        <p14:creationId xmlns:p14="http://schemas.microsoft.com/office/powerpoint/2010/main" xmlns="" val="19887630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4800601" y="6096000"/>
            <a:ext cx="184731" cy="369332"/>
          </a:xfrm>
          <a:prstGeom prst="rect">
            <a:avLst/>
          </a:prstGeom>
          <a:noFill/>
        </p:spPr>
        <p:txBody>
          <a:bodyPr wrap="none" rtlCol="0">
            <a:spAutoFit/>
          </a:bodyPr>
          <a:lstStyle/>
          <a:p>
            <a:endParaRPr lang="en-US" dirty="0"/>
          </a:p>
        </p:txBody>
      </p:sp>
      <p:sp>
        <p:nvSpPr>
          <p:cNvPr id="8" name="Date Placeholder 3"/>
          <p:cNvSpPr txBox="1">
            <a:spLocks/>
          </p:cNvSpPr>
          <p:nvPr/>
        </p:nvSpPr>
        <p:spPr>
          <a:xfrm>
            <a:off x="1452998" y="6356353"/>
            <a:ext cx="1828800" cy="36512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pPr>
              <a:defRPr/>
            </a:pPr>
            <a:r>
              <a:rPr lang="en-US" sz="1200" dirty="0">
                <a:latin typeface="Arial Narrow" pitchFamily="34" charset="0"/>
              </a:rPr>
              <a:t>www.technocratsgroup.edu.in</a:t>
            </a:r>
          </a:p>
        </p:txBody>
      </p:sp>
      <p:sp>
        <p:nvSpPr>
          <p:cNvPr id="15" name="Slide Number Placeholder 14"/>
          <p:cNvSpPr>
            <a:spLocks noGrp="1"/>
          </p:cNvSpPr>
          <p:nvPr>
            <p:ph type="sldNum" sz="quarter" idx="12"/>
          </p:nvPr>
        </p:nvSpPr>
        <p:spPr/>
        <p:txBody>
          <a:bodyPr/>
          <a:lstStyle/>
          <a:p>
            <a:fld id="{B6F15528-21DE-4FAA-801E-634DDDAF4B2B}" type="slidenum">
              <a:rPr lang="en-US" smtClean="0"/>
              <a:pPr/>
              <a:t>2</a:t>
            </a:fld>
            <a:endParaRPr lang="en-US" dirty="0"/>
          </a:p>
        </p:txBody>
      </p:sp>
      <p:sp>
        <p:nvSpPr>
          <p:cNvPr id="19" name="Rounded Rectangle 18"/>
          <p:cNvSpPr/>
          <p:nvPr/>
        </p:nvSpPr>
        <p:spPr>
          <a:xfrm>
            <a:off x="3150923" y="2685020"/>
            <a:ext cx="972108" cy="256692"/>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66205" y="847524"/>
            <a:ext cx="7849145" cy="707886"/>
          </a:xfrm>
          <a:prstGeom prst="rect">
            <a:avLst/>
          </a:prstGeom>
          <a:noFill/>
        </p:spPr>
        <p:txBody>
          <a:bodyPr wrap="square" rtlCol="0">
            <a:spAutoFit/>
          </a:bodyPr>
          <a:lstStyle/>
          <a:p>
            <a:endParaRPr lang="en-US" sz="2000" b="1" u="sng" dirty="0">
              <a:latin typeface="Times New Roman" pitchFamily="18" charset="0"/>
              <a:cs typeface="Times New Roman" pitchFamily="18" charset="0"/>
            </a:endParaRPr>
          </a:p>
          <a:p>
            <a:endParaRPr lang="en-US" sz="2000" b="1" u="sng" dirty="0">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US" dirty="0"/>
              <a:t>&lt;Subject Name&gt; | &lt;Unit-No&gt; | &lt;Session-No&gt;</a:t>
            </a:r>
          </a:p>
        </p:txBody>
      </p:sp>
      <p:sp>
        <p:nvSpPr>
          <p:cNvPr id="12" name="TextBox 11"/>
          <p:cNvSpPr txBox="1"/>
          <p:nvPr/>
        </p:nvSpPr>
        <p:spPr>
          <a:xfrm>
            <a:off x="928662" y="1285860"/>
            <a:ext cx="7500990" cy="4493538"/>
          </a:xfrm>
          <a:prstGeom prst="rect">
            <a:avLst/>
          </a:prstGeom>
          <a:noFill/>
        </p:spPr>
        <p:txBody>
          <a:bodyPr wrap="square" rtlCol="0">
            <a:spAutoFit/>
          </a:bodyPr>
          <a:lstStyle/>
          <a:p>
            <a:pPr algn="just"/>
            <a:r>
              <a:rPr lang="en-IN" sz="2200" b="1" dirty="0" smtClean="0"/>
              <a:t>Embedded System</a:t>
            </a:r>
            <a:r>
              <a:rPr lang="en-IN" sz="2200" dirty="0" smtClean="0"/>
              <a:t> </a:t>
            </a:r>
          </a:p>
          <a:p>
            <a:pPr algn="just"/>
            <a:endParaRPr lang="en-IN" sz="2200" dirty="0" smtClean="0"/>
          </a:p>
          <a:p>
            <a:pPr algn="just"/>
            <a:r>
              <a:rPr lang="en-IN" sz="2200" dirty="0" smtClean="0"/>
              <a:t>It is a combination of computer software and hardware which is either fixed in capability or programmable. </a:t>
            </a:r>
          </a:p>
          <a:p>
            <a:pPr algn="just"/>
            <a:endParaRPr lang="en-IN" sz="2200" dirty="0" smtClean="0"/>
          </a:p>
          <a:p>
            <a:pPr algn="just"/>
            <a:r>
              <a:rPr lang="en-IN" sz="2200" dirty="0" smtClean="0"/>
              <a:t>An embedded system can be either an independent system, or it can be a part of a large system. </a:t>
            </a:r>
          </a:p>
          <a:p>
            <a:pPr algn="just"/>
            <a:endParaRPr lang="en-IN" sz="2200" dirty="0" smtClean="0"/>
          </a:p>
          <a:p>
            <a:pPr algn="just"/>
            <a:r>
              <a:rPr lang="en-IN" sz="2200" dirty="0" smtClean="0"/>
              <a:t>It is mostly designed for a specific function or functions within a larger system. </a:t>
            </a:r>
          </a:p>
          <a:p>
            <a:pPr algn="just"/>
            <a:endParaRPr lang="en-IN" sz="2200" dirty="0" smtClean="0"/>
          </a:p>
          <a:p>
            <a:pPr algn="just"/>
            <a:r>
              <a:rPr lang="en-IN" sz="2200" dirty="0" smtClean="0"/>
              <a:t>For example, a fire alarm is a common example of an embedded system which can sense only smoke.</a:t>
            </a:r>
            <a:endParaRPr lang="en-IN" sz="2200" dirty="0"/>
          </a:p>
        </p:txBody>
      </p:sp>
      <p:sp>
        <p:nvSpPr>
          <p:cNvPr id="16" name="Rectangle 15"/>
          <p:cNvSpPr/>
          <p:nvPr/>
        </p:nvSpPr>
        <p:spPr>
          <a:xfrm>
            <a:off x="214282" y="428604"/>
            <a:ext cx="8501090" cy="52322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b="1" dirty="0" smtClean="0">
                <a:solidFill>
                  <a:srgbClr val="FF0000"/>
                </a:solidFill>
              </a:rPr>
              <a:t>Technocrats </a:t>
            </a:r>
            <a:r>
              <a:rPr lang="en-US" sz="2800" b="1" dirty="0" smtClean="0">
                <a:solidFill>
                  <a:srgbClr val="FF0000"/>
                </a:solidFill>
              </a:rPr>
              <a:t>Institute of Technology (Excellence), Bhopal </a:t>
            </a:r>
            <a:endParaRPr lang="en-US" sz="2800" b="1" dirty="0">
              <a:solidFill>
                <a:srgbClr val="FF0000"/>
              </a:solidFill>
            </a:endParaRPr>
          </a:p>
        </p:txBody>
      </p:sp>
    </p:spTree>
    <p:extLst>
      <p:ext uri="{BB962C8B-B14F-4D97-AF65-F5344CB8AC3E}">
        <p14:creationId xmlns:p14="http://schemas.microsoft.com/office/powerpoint/2010/main" xmlns="" val="19887630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4800601" y="6096000"/>
            <a:ext cx="184731" cy="369332"/>
          </a:xfrm>
          <a:prstGeom prst="rect">
            <a:avLst/>
          </a:prstGeom>
          <a:noFill/>
        </p:spPr>
        <p:txBody>
          <a:bodyPr wrap="none" rtlCol="0">
            <a:spAutoFit/>
          </a:bodyPr>
          <a:lstStyle/>
          <a:p>
            <a:endParaRPr lang="en-US" dirty="0"/>
          </a:p>
        </p:txBody>
      </p:sp>
      <p:sp>
        <p:nvSpPr>
          <p:cNvPr id="8" name="Date Placeholder 3"/>
          <p:cNvSpPr txBox="1">
            <a:spLocks/>
          </p:cNvSpPr>
          <p:nvPr/>
        </p:nvSpPr>
        <p:spPr>
          <a:xfrm>
            <a:off x="1452998" y="6356353"/>
            <a:ext cx="1828800" cy="36512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pPr>
              <a:defRPr/>
            </a:pPr>
            <a:r>
              <a:rPr lang="en-US" sz="1200" dirty="0">
                <a:latin typeface="Arial Narrow" pitchFamily="34" charset="0"/>
              </a:rPr>
              <a:t>www.technocratsgroup.edu.in</a:t>
            </a:r>
          </a:p>
        </p:txBody>
      </p:sp>
      <p:sp>
        <p:nvSpPr>
          <p:cNvPr id="15" name="Slide Number Placeholder 14"/>
          <p:cNvSpPr>
            <a:spLocks noGrp="1"/>
          </p:cNvSpPr>
          <p:nvPr>
            <p:ph type="sldNum" sz="quarter" idx="12"/>
          </p:nvPr>
        </p:nvSpPr>
        <p:spPr/>
        <p:txBody>
          <a:bodyPr/>
          <a:lstStyle/>
          <a:p>
            <a:fld id="{B6F15528-21DE-4FAA-801E-634DDDAF4B2B}" type="slidenum">
              <a:rPr lang="en-US" smtClean="0"/>
              <a:pPr/>
              <a:t>20</a:t>
            </a:fld>
            <a:endParaRPr lang="en-US" dirty="0"/>
          </a:p>
        </p:txBody>
      </p:sp>
      <p:sp>
        <p:nvSpPr>
          <p:cNvPr id="19" name="Rounded Rectangle 18"/>
          <p:cNvSpPr/>
          <p:nvPr/>
        </p:nvSpPr>
        <p:spPr>
          <a:xfrm>
            <a:off x="3150923" y="2685020"/>
            <a:ext cx="972108" cy="256692"/>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66205" y="847524"/>
            <a:ext cx="7849145" cy="707886"/>
          </a:xfrm>
          <a:prstGeom prst="rect">
            <a:avLst/>
          </a:prstGeom>
          <a:noFill/>
        </p:spPr>
        <p:txBody>
          <a:bodyPr wrap="square" rtlCol="0">
            <a:spAutoFit/>
          </a:bodyPr>
          <a:lstStyle/>
          <a:p>
            <a:endParaRPr lang="en-US" sz="2000" b="1" u="sng" dirty="0">
              <a:latin typeface="Times New Roman" pitchFamily="18" charset="0"/>
              <a:cs typeface="Times New Roman" pitchFamily="18" charset="0"/>
            </a:endParaRPr>
          </a:p>
          <a:p>
            <a:endParaRPr lang="en-US" sz="2000" b="1" u="sng" dirty="0">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US" dirty="0"/>
              <a:t>&lt;Subject Name&gt; | &lt;Unit-No&gt; | &lt;Session-No&gt;</a:t>
            </a:r>
          </a:p>
        </p:txBody>
      </p:sp>
      <p:sp>
        <p:nvSpPr>
          <p:cNvPr id="12" name="TextBox 11"/>
          <p:cNvSpPr txBox="1"/>
          <p:nvPr/>
        </p:nvSpPr>
        <p:spPr>
          <a:xfrm>
            <a:off x="428596" y="857233"/>
            <a:ext cx="8572560" cy="4801314"/>
          </a:xfrm>
          <a:prstGeom prst="rect">
            <a:avLst/>
          </a:prstGeom>
          <a:noFill/>
        </p:spPr>
        <p:txBody>
          <a:bodyPr wrap="square" rtlCol="0">
            <a:spAutoFit/>
          </a:bodyPr>
          <a:lstStyle/>
          <a:p>
            <a:r>
              <a:rPr lang="en-IN" dirty="0" smtClean="0"/>
              <a:t>8. Time-to-market</a:t>
            </a:r>
          </a:p>
          <a:p>
            <a:r>
              <a:rPr lang="en-IN" dirty="0" smtClean="0"/>
              <a:t>The time required to develop a system to the point that it can be released and sold to customers. The main contributors are design time, manufacturing time, and testing time. This metric has become especially demanding in recent years. Introducing an embedded system to the marketplace early can make a big difference in the system’s profitability.</a:t>
            </a:r>
          </a:p>
          <a:p>
            <a:r>
              <a:rPr lang="en-IN" dirty="0" smtClean="0"/>
              <a:t> </a:t>
            </a:r>
          </a:p>
          <a:p>
            <a:r>
              <a:rPr lang="en-IN" dirty="0" smtClean="0"/>
              <a:t>9. Maintainability</a:t>
            </a:r>
          </a:p>
          <a:p>
            <a:r>
              <a:rPr lang="en-IN" dirty="0" smtClean="0"/>
              <a:t>It is the ability to modify the system after its initial release, especially by designers who did not originally design the system.</a:t>
            </a:r>
          </a:p>
          <a:p>
            <a:r>
              <a:rPr lang="en-IN" dirty="0" smtClean="0"/>
              <a:t> </a:t>
            </a:r>
          </a:p>
          <a:p>
            <a:r>
              <a:rPr lang="en-IN" dirty="0" smtClean="0"/>
              <a:t>10. Correctness</a:t>
            </a:r>
          </a:p>
          <a:p>
            <a:r>
              <a:rPr lang="en-IN" dirty="0" smtClean="0"/>
              <a:t>This is the measure of the confidence that we have implemented the system’s functionality correctly. We can check the functionality throughout the process of designing the system, and we can insert test circuitry to check that manufacturing was correct.</a:t>
            </a:r>
          </a:p>
          <a:p>
            <a:endParaRPr lang="en-IN" dirty="0" smtClean="0"/>
          </a:p>
          <a:p>
            <a:endParaRPr lang="en-IN" dirty="0"/>
          </a:p>
        </p:txBody>
      </p:sp>
      <p:sp>
        <p:nvSpPr>
          <p:cNvPr id="16" name="Rectangle 15"/>
          <p:cNvSpPr/>
          <p:nvPr/>
        </p:nvSpPr>
        <p:spPr>
          <a:xfrm>
            <a:off x="142843" y="214290"/>
            <a:ext cx="8715437" cy="52322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b="1" dirty="0" smtClean="0">
                <a:solidFill>
                  <a:srgbClr val="FF0000"/>
                </a:solidFill>
              </a:rPr>
              <a:t>Technocrats </a:t>
            </a:r>
            <a:r>
              <a:rPr lang="en-US" sz="2800" b="1" dirty="0" smtClean="0">
                <a:solidFill>
                  <a:srgbClr val="FF0000"/>
                </a:solidFill>
              </a:rPr>
              <a:t>Institute of Technology (Excellence), Bhopal </a:t>
            </a:r>
            <a:endParaRPr lang="en-US" sz="2800" b="1" dirty="0">
              <a:solidFill>
                <a:srgbClr val="FF0000"/>
              </a:solidFill>
            </a:endParaRPr>
          </a:p>
        </p:txBody>
      </p:sp>
    </p:spTree>
    <p:extLst>
      <p:ext uri="{BB962C8B-B14F-4D97-AF65-F5344CB8AC3E}">
        <p14:creationId xmlns:p14="http://schemas.microsoft.com/office/powerpoint/2010/main" xmlns="" val="19887630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4800601" y="6096000"/>
            <a:ext cx="184731" cy="369332"/>
          </a:xfrm>
          <a:prstGeom prst="rect">
            <a:avLst/>
          </a:prstGeom>
          <a:noFill/>
        </p:spPr>
        <p:txBody>
          <a:bodyPr wrap="none" rtlCol="0">
            <a:spAutoFit/>
          </a:bodyPr>
          <a:lstStyle/>
          <a:p>
            <a:endParaRPr lang="en-US" dirty="0"/>
          </a:p>
        </p:txBody>
      </p:sp>
      <p:sp>
        <p:nvSpPr>
          <p:cNvPr id="8" name="Date Placeholder 3"/>
          <p:cNvSpPr txBox="1">
            <a:spLocks/>
          </p:cNvSpPr>
          <p:nvPr/>
        </p:nvSpPr>
        <p:spPr>
          <a:xfrm>
            <a:off x="1452998" y="6356353"/>
            <a:ext cx="1828800" cy="36512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pPr>
              <a:defRPr/>
            </a:pPr>
            <a:r>
              <a:rPr lang="en-US" sz="1200" dirty="0">
                <a:latin typeface="Arial Narrow" pitchFamily="34" charset="0"/>
              </a:rPr>
              <a:t>www.technocratsgroup.edu.in</a:t>
            </a:r>
          </a:p>
        </p:txBody>
      </p:sp>
      <p:sp>
        <p:nvSpPr>
          <p:cNvPr id="15" name="Slide Number Placeholder 14"/>
          <p:cNvSpPr>
            <a:spLocks noGrp="1"/>
          </p:cNvSpPr>
          <p:nvPr>
            <p:ph type="sldNum" sz="quarter" idx="12"/>
          </p:nvPr>
        </p:nvSpPr>
        <p:spPr/>
        <p:txBody>
          <a:bodyPr/>
          <a:lstStyle/>
          <a:p>
            <a:fld id="{B6F15528-21DE-4FAA-801E-634DDDAF4B2B}" type="slidenum">
              <a:rPr lang="en-US" smtClean="0"/>
              <a:pPr/>
              <a:t>21</a:t>
            </a:fld>
            <a:endParaRPr lang="en-US" dirty="0"/>
          </a:p>
        </p:txBody>
      </p:sp>
      <p:sp>
        <p:nvSpPr>
          <p:cNvPr id="19" name="Rounded Rectangle 18"/>
          <p:cNvSpPr/>
          <p:nvPr/>
        </p:nvSpPr>
        <p:spPr>
          <a:xfrm>
            <a:off x="3150923" y="2685020"/>
            <a:ext cx="972108" cy="256692"/>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66205" y="847524"/>
            <a:ext cx="7849145" cy="707886"/>
          </a:xfrm>
          <a:prstGeom prst="rect">
            <a:avLst/>
          </a:prstGeom>
          <a:noFill/>
        </p:spPr>
        <p:txBody>
          <a:bodyPr wrap="square" rtlCol="0">
            <a:spAutoFit/>
          </a:bodyPr>
          <a:lstStyle/>
          <a:p>
            <a:endParaRPr lang="en-US" sz="2000" b="1" u="sng" dirty="0">
              <a:latin typeface="Times New Roman" pitchFamily="18" charset="0"/>
              <a:cs typeface="Times New Roman" pitchFamily="18" charset="0"/>
            </a:endParaRPr>
          </a:p>
          <a:p>
            <a:endParaRPr lang="en-US" sz="2000" b="1" u="sng" dirty="0">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US" dirty="0"/>
              <a:t>&lt;Subject Name&gt; | &lt;Unit-No&gt; | &lt;Session-No&gt;</a:t>
            </a:r>
          </a:p>
        </p:txBody>
      </p:sp>
      <p:sp>
        <p:nvSpPr>
          <p:cNvPr id="12" name="TextBox 11"/>
          <p:cNvSpPr txBox="1"/>
          <p:nvPr/>
        </p:nvSpPr>
        <p:spPr>
          <a:xfrm>
            <a:off x="571440" y="1500174"/>
            <a:ext cx="8572560" cy="5632311"/>
          </a:xfrm>
          <a:prstGeom prst="rect">
            <a:avLst/>
          </a:prstGeom>
          <a:noFill/>
        </p:spPr>
        <p:txBody>
          <a:bodyPr wrap="square" rtlCol="0">
            <a:spAutoFit/>
          </a:bodyPr>
          <a:lstStyle/>
          <a:p>
            <a:pPr algn="ctr"/>
            <a:r>
              <a:rPr lang="en-IN" sz="4000" dirty="0" smtClean="0">
                <a:latin typeface="Times New Roman" pitchFamily="18" charset="0"/>
                <a:cs typeface="Times New Roman" pitchFamily="18" charset="0"/>
              </a:rPr>
              <a:t>Processor technology: </a:t>
            </a:r>
          </a:p>
          <a:p>
            <a:pPr algn="ctr"/>
            <a:endParaRPr lang="en-IN" sz="4000" dirty="0" smtClean="0">
              <a:latin typeface="Times New Roman" pitchFamily="18" charset="0"/>
              <a:cs typeface="Times New Roman" pitchFamily="18" charset="0"/>
            </a:endParaRPr>
          </a:p>
          <a:p>
            <a:pPr algn="ctr"/>
            <a:r>
              <a:rPr lang="en-IN" sz="4000" dirty="0" smtClean="0">
                <a:latin typeface="Times New Roman" pitchFamily="18" charset="0"/>
                <a:cs typeface="Times New Roman" pitchFamily="18" charset="0"/>
              </a:rPr>
              <a:t>General purpose processor, </a:t>
            </a:r>
          </a:p>
          <a:p>
            <a:pPr algn="ctr"/>
            <a:r>
              <a:rPr lang="en-IN" sz="4000" dirty="0" smtClean="0">
                <a:latin typeface="Times New Roman" pitchFamily="18" charset="0"/>
                <a:cs typeface="Times New Roman" pitchFamily="18" charset="0"/>
              </a:rPr>
              <a:t>Application specific processor, </a:t>
            </a:r>
          </a:p>
          <a:p>
            <a:pPr algn="ctr"/>
            <a:r>
              <a:rPr lang="en-IN" sz="4000" dirty="0" smtClean="0">
                <a:latin typeface="Times New Roman" pitchFamily="18" charset="0"/>
                <a:cs typeface="Times New Roman" pitchFamily="18" charset="0"/>
              </a:rPr>
              <a:t>Single purpose processor.</a:t>
            </a:r>
          </a:p>
          <a:p>
            <a:pPr algn="ctr"/>
            <a:endParaRPr lang="en-IN" sz="4000" dirty="0" smtClean="0">
              <a:latin typeface="Times New Roman" pitchFamily="18" charset="0"/>
              <a:cs typeface="Times New Roman" pitchFamily="18" charset="0"/>
            </a:endParaRPr>
          </a:p>
          <a:p>
            <a:pPr algn="ctr"/>
            <a:endParaRPr lang="en-IN" sz="4000" dirty="0" smtClean="0">
              <a:latin typeface="Times New Roman" pitchFamily="18" charset="0"/>
              <a:cs typeface="Times New Roman" pitchFamily="18" charset="0"/>
            </a:endParaRPr>
          </a:p>
          <a:p>
            <a:pPr algn="ctr"/>
            <a:endParaRPr lang="en-IN" sz="4000" dirty="0" smtClean="0">
              <a:latin typeface="Times New Roman" pitchFamily="18" charset="0"/>
              <a:cs typeface="Times New Roman" pitchFamily="18" charset="0"/>
            </a:endParaRPr>
          </a:p>
          <a:p>
            <a:pPr algn="ctr"/>
            <a:endParaRPr lang="en-IN" sz="4000" dirty="0">
              <a:latin typeface="Times New Roman" pitchFamily="18" charset="0"/>
              <a:cs typeface="Times New Roman" pitchFamily="18" charset="0"/>
            </a:endParaRPr>
          </a:p>
        </p:txBody>
      </p:sp>
      <p:sp>
        <p:nvSpPr>
          <p:cNvPr id="16" name="Rectangle 15"/>
          <p:cNvSpPr/>
          <p:nvPr/>
        </p:nvSpPr>
        <p:spPr>
          <a:xfrm>
            <a:off x="142843" y="642918"/>
            <a:ext cx="8786875" cy="52322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b="1" dirty="0" smtClean="0">
                <a:solidFill>
                  <a:srgbClr val="FF0000"/>
                </a:solidFill>
              </a:rPr>
              <a:t>Technocrats </a:t>
            </a:r>
            <a:r>
              <a:rPr lang="en-US" sz="2800" b="1" dirty="0" smtClean="0">
                <a:solidFill>
                  <a:srgbClr val="FF0000"/>
                </a:solidFill>
              </a:rPr>
              <a:t>Institute of Technology (Excellence), Bhopal </a:t>
            </a:r>
            <a:endParaRPr lang="en-US" sz="2800" b="1" dirty="0">
              <a:solidFill>
                <a:srgbClr val="FF0000"/>
              </a:solidFill>
            </a:endParaRPr>
          </a:p>
        </p:txBody>
      </p:sp>
    </p:spTree>
    <p:extLst>
      <p:ext uri="{BB962C8B-B14F-4D97-AF65-F5344CB8AC3E}">
        <p14:creationId xmlns:p14="http://schemas.microsoft.com/office/powerpoint/2010/main" xmlns="" val="19887630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4800601" y="6096000"/>
            <a:ext cx="184731" cy="369332"/>
          </a:xfrm>
          <a:prstGeom prst="rect">
            <a:avLst/>
          </a:prstGeom>
          <a:noFill/>
        </p:spPr>
        <p:txBody>
          <a:bodyPr wrap="none" rtlCol="0">
            <a:spAutoFit/>
          </a:bodyPr>
          <a:lstStyle/>
          <a:p>
            <a:endParaRPr lang="en-US" dirty="0"/>
          </a:p>
        </p:txBody>
      </p:sp>
      <p:sp>
        <p:nvSpPr>
          <p:cNvPr id="8" name="Date Placeholder 3"/>
          <p:cNvSpPr txBox="1">
            <a:spLocks/>
          </p:cNvSpPr>
          <p:nvPr/>
        </p:nvSpPr>
        <p:spPr>
          <a:xfrm>
            <a:off x="1452998" y="6356353"/>
            <a:ext cx="1828800" cy="36512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pPr>
              <a:defRPr/>
            </a:pPr>
            <a:r>
              <a:rPr lang="en-US" sz="1200" dirty="0">
                <a:latin typeface="Arial Narrow" pitchFamily="34" charset="0"/>
              </a:rPr>
              <a:t>www.technocratsgroup.edu.in</a:t>
            </a:r>
          </a:p>
        </p:txBody>
      </p:sp>
      <p:sp>
        <p:nvSpPr>
          <p:cNvPr id="15" name="Slide Number Placeholder 14"/>
          <p:cNvSpPr>
            <a:spLocks noGrp="1"/>
          </p:cNvSpPr>
          <p:nvPr>
            <p:ph type="sldNum" sz="quarter" idx="12"/>
          </p:nvPr>
        </p:nvSpPr>
        <p:spPr/>
        <p:txBody>
          <a:bodyPr/>
          <a:lstStyle/>
          <a:p>
            <a:fld id="{B6F15528-21DE-4FAA-801E-634DDDAF4B2B}" type="slidenum">
              <a:rPr lang="en-US" smtClean="0"/>
              <a:pPr/>
              <a:t>22</a:t>
            </a:fld>
            <a:endParaRPr lang="en-US" dirty="0"/>
          </a:p>
        </p:txBody>
      </p:sp>
      <p:sp>
        <p:nvSpPr>
          <p:cNvPr id="19" name="Rounded Rectangle 18"/>
          <p:cNvSpPr/>
          <p:nvPr/>
        </p:nvSpPr>
        <p:spPr>
          <a:xfrm>
            <a:off x="3150923" y="2685020"/>
            <a:ext cx="972108" cy="256692"/>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66205" y="847524"/>
            <a:ext cx="7849145" cy="707886"/>
          </a:xfrm>
          <a:prstGeom prst="rect">
            <a:avLst/>
          </a:prstGeom>
          <a:noFill/>
        </p:spPr>
        <p:txBody>
          <a:bodyPr wrap="square" rtlCol="0">
            <a:spAutoFit/>
          </a:bodyPr>
          <a:lstStyle/>
          <a:p>
            <a:endParaRPr lang="en-US" sz="2000" b="1" u="sng" dirty="0">
              <a:latin typeface="Times New Roman" pitchFamily="18" charset="0"/>
              <a:cs typeface="Times New Roman" pitchFamily="18" charset="0"/>
            </a:endParaRPr>
          </a:p>
          <a:p>
            <a:endParaRPr lang="en-US" sz="2000" b="1" u="sng" dirty="0">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US" dirty="0"/>
              <a:t>&lt;Subject Name&gt; | &lt;Unit-No&gt; | &lt;Session-No&gt;</a:t>
            </a:r>
          </a:p>
        </p:txBody>
      </p:sp>
      <p:sp>
        <p:nvSpPr>
          <p:cNvPr id="12" name="TextBox 11"/>
          <p:cNvSpPr txBox="1"/>
          <p:nvPr/>
        </p:nvSpPr>
        <p:spPr>
          <a:xfrm>
            <a:off x="428596" y="857233"/>
            <a:ext cx="8572560" cy="5170646"/>
          </a:xfrm>
          <a:prstGeom prst="rect">
            <a:avLst/>
          </a:prstGeom>
          <a:noFill/>
        </p:spPr>
        <p:txBody>
          <a:bodyPr wrap="square" rtlCol="0">
            <a:spAutoFit/>
          </a:bodyPr>
          <a:lstStyle/>
          <a:p>
            <a:pPr algn="just"/>
            <a:r>
              <a:rPr lang="en-IN" sz="2200" b="1" dirty="0" smtClean="0">
                <a:latin typeface="Times New Roman" pitchFamily="18" charset="0"/>
                <a:cs typeface="Times New Roman" pitchFamily="18" charset="0"/>
              </a:rPr>
              <a:t>General purpose processor:</a:t>
            </a:r>
          </a:p>
          <a:p>
            <a:pPr algn="just"/>
            <a:endParaRPr lang="en-IN" sz="2200" b="1" dirty="0" smtClean="0">
              <a:latin typeface="Times New Roman" pitchFamily="18" charset="0"/>
              <a:cs typeface="Times New Roman" pitchFamily="18" charset="0"/>
            </a:endParaRPr>
          </a:p>
          <a:p>
            <a:pPr algn="just"/>
            <a:r>
              <a:rPr lang="en-IN" sz="2200" dirty="0" smtClean="0">
                <a:latin typeface="Times New Roman" pitchFamily="18" charset="0"/>
                <a:cs typeface="Times New Roman" pitchFamily="18" charset="0"/>
              </a:rPr>
              <a:t>The system designer only needs to program the processor’s memory to carry out the required functionality: software portion. </a:t>
            </a:r>
          </a:p>
          <a:p>
            <a:pPr algn="just"/>
            <a:endParaRPr lang="en-IN" sz="2200" dirty="0" smtClean="0">
              <a:latin typeface="Times New Roman" pitchFamily="18" charset="0"/>
              <a:cs typeface="Times New Roman" pitchFamily="18" charset="0"/>
            </a:endParaRPr>
          </a:p>
          <a:p>
            <a:pPr algn="just"/>
            <a:r>
              <a:rPr lang="en-IN" sz="2200" dirty="0" smtClean="0">
                <a:latin typeface="Times New Roman" pitchFamily="18" charset="0"/>
                <a:cs typeface="Times New Roman" pitchFamily="18" charset="0"/>
              </a:rPr>
              <a:t>These types are created to produce large numbers for a variety of applications.</a:t>
            </a:r>
          </a:p>
          <a:p>
            <a:pPr algn="just"/>
            <a:endParaRPr lang="en-IN" sz="2200" dirty="0" smtClean="0">
              <a:latin typeface="Times New Roman" pitchFamily="18" charset="0"/>
              <a:cs typeface="Times New Roman" pitchFamily="18" charset="0"/>
            </a:endParaRPr>
          </a:p>
          <a:p>
            <a:pPr algn="just"/>
            <a:r>
              <a:rPr lang="en-IN" sz="2200" dirty="0" smtClean="0">
                <a:latin typeface="Times New Roman" pitchFamily="18" charset="0"/>
                <a:cs typeface="Times New Roman" pitchFamily="18" charset="0"/>
              </a:rPr>
              <a:t>Usually they are used to put in a product the first time it goes to the market, because of their cheap design cost and ease to use. </a:t>
            </a:r>
          </a:p>
          <a:p>
            <a:pPr algn="just"/>
            <a:endParaRPr lang="en-IN" sz="2200" dirty="0" smtClean="0">
              <a:latin typeface="Times New Roman" pitchFamily="18" charset="0"/>
              <a:cs typeface="Times New Roman" pitchFamily="18" charset="0"/>
            </a:endParaRPr>
          </a:p>
          <a:p>
            <a:pPr algn="just"/>
            <a:r>
              <a:rPr lang="en-IN" sz="2200" dirty="0" smtClean="0">
                <a:latin typeface="Times New Roman" pitchFamily="18" charset="0"/>
                <a:cs typeface="Times New Roman" pitchFamily="18" charset="0"/>
              </a:rPr>
              <a:t>Because of the use of code, a designer usually strives to minimize compiled code size, rather than maximize performance.</a:t>
            </a:r>
          </a:p>
          <a:p>
            <a:pPr algn="just"/>
            <a:endParaRPr lang="en-IN" sz="2200" dirty="0" smtClean="0">
              <a:latin typeface="Times New Roman" pitchFamily="18" charset="0"/>
              <a:cs typeface="Times New Roman" pitchFamily="18" charset="0"/>
            </a:endParaRPr>
          </a:p>
          <a:p>
            <a:pPr algn="just"/>
            <a:endParaRPr lang="en-IN" sz="2200" dirty="0">
              <a:latin typeface="Times New Roman" pitchFamily="18" charset="0"/>
              <a:cs typeface="Times New Roman" pitchFamily="18" charset="0"/>
            </a:endParaRPr>
          </a:p>
        </p:txBody>
      </p:sp>
      <p:sp>
        <p:nvSpPr>
          <p:cNvPr id="16" name="Rectangle 15"/>
          <p:cNvSpPr/>
          <p:nvPr/>
        </p:nvSpPr>
        <p:spPr>
          <a:xfrm>
            <a:off x="214281" y="214290"/>
            <a:ext cx="8643999" cy="52322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b="1" dirty="0" smtClean="0">
                <a:solidFill>
                  <a:srgbClr val="FF0000"/>
                </a:solidFill>
              </a:rPr>
              <a:t>Technocrats </a:t>
            </a:r>
            <a:r>
              <a:rPr lang="en-US" sz="2800" b="1" dirty="0" smtClean="0">
                <a:solidFill>
                  <a:srgbClr val="FF0000"/>
                </a:solidFill>
              </a:rPr>
              <a:t>Institute of Technology (Excellence), Bhopal </a:t>
            </a:r>
            <a:endParaRPr lang="en-US" sz="2800" b="1" dirty="0">
              <a:solidFill>
                <a:srgbClr val="FF0000"/>
              </a:solidFill>
            </a:endParaRPr>
          </a:p>
        </p:txBody>
      </p:sp>
    </p:spTree>
    <p:extLst>
      <p:ext uri="{BB962C8B-B14F-4D97-AF65-F5344CB8AC3E}">
        <p14:creationId xmlns:p14="http://schemas.microsoft.com/office/powerpoint/2010/main" xmlns="" val="19887630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4800601" y="6096000"/>
            <a:ext cx="184731" cy="369332"/>
          </a:xfrm>
          <a:prstGeom prst="rect">
            <a:avLst/>
          </a:prstGeom>
          <a:noFill/>
        </p:spPr>
        <p:txBody>
          <a:bodyPr wrap="none" rtlCol="0">
            <a:spAutoFit/>
          </a:bodyPr>
          <a:lstStyle/>
          <a:p>
            <a:endParaRPr lang="en-US" dirty="0"/>
          </a:p>
        </p:txBody>
      </p:sp>
      <p:sp>
        <p:nvSpPr>
          <p:cNvPr id="8" name="Date Placeholder 3"/>
          <p:cNvSpPr txBox="1">
            <a:spLocks/>
          </p:cNvSpPr>
          <p:nvPr/>
        </p:nvSpPr>
        <p:spPr>
          <a:xfrm>
            <a:off x="1452998" y="6356353"/>
            <a:ext cx="1828800" cy="36512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pPr>
              <a:defRPr/>
            </a:pPr>
            <a:r>
              <a:rPr lang="en-US" sz="1200" dirty="0">
                <a:latin typeface="Arial Narrow" pitchFamily="34" charset="0"/>
              </a:rPr>
              <a:t>www.technocratsgroup.edu.in</a:t>
            </a:r>
          </a:p>
        </p:txBody>
      </p:sp>
      <p:sp>
        <p:nvSpPr>
          <p:cNvPr id="15" name="Slide Number Placeholder 14"/>
          <p:cNvSpPr>
            <a:spLocks noGrp="1"/>
          </p:cNvSpPr>
          <p:nvPr>
            <p:ph type="sldNum" sz="quarter" idx="12"/>
          </p:nvPr>
        </p:nvSpPr>
        <p:spPr/>
        <p:txBody>
          <a:bodyPr/>
          <a:lstStyle/>
          <a:p>
            <a:fld id="{B6F15528-21DE-4FAA-801E-634DDDAF4B2B}" type="slidenum">
              <a:rPr lang="en-US" smtClean="0"/>
              <a:pPr/>
              <a:t>23</a:t>
            </a:fld>
            <a:endParaRPr lang="en-US" dirty="0"/>
          </a:p>
        </p:txBody>
      </p:sp>
      <p:sp>
        <p:nvSpPr>
          <p:cNvPr id="19" name="Rounded Rectangle 18"/>
          <p:cNvSpPr/>
          <p:nvPr/>
        </p:nvSpPr>
        <p:spPr>
          <a:xfrm>
            <a:off x="3150923" y="2685020"/>
            <a:ext cx="972108" cy="256692"/>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66205" y="847524"/>
            <a:ext cx="7849145" cy="707886"/>
          </a:xfrm>
          <a:prstGeom prst="rect">
            <a:avLst/>
          </a:prstGeom>
          <a:noFill/>
        </p:spPr>
        <p:txBody>
          <a:bodyPr wrap="square" rtlCol="0">
            <a:spAutoFit/>
          </a:bodyPr>
          <a:lstStyle/>
          <a:p>
            <a:endParaRPr lang="en-US" sz="2000" b="1" u="sng" dirty="0">
              <a:latin typeface="Times New Roman" pitchFamily="18" charset="0"/>
              <a:cs typeface="Times New Roman" pitchFamily="18" charset="0"/>
            </a:endParaRPr>
          </a:p>
          <a:p>
            <a:endParaRPr lang="en-US" sz="2000" b="1" u="sng" dirty="0">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US" dirty="0"/>
              <a:t>&lt;Subject Name&gt; | &lt;Unit-No&gt; | &lt;Session-No&gt;</a:t>
            </a:r>
          </a:p>
        </p:txBody>
      </p:sp>
      <p:sp>
        <p:nvSpPr>
          <p:cNvPr id="12" name="TextBox 11"/>
          <p:cNvSpPr txBox="1"/>
          <p:nvPr/>
        </p:nvSpPr>
        <p:spPr>
          <a:xfrm>
            <a:off x="428596" y="857233"/>
            <a:ext cx="8572560" cy="5632311"/>
          </a:xfrm>
          <a:prstGeom prst="rect">
            <a:avLst/>
          </a:prstGeom>
          <a:noFill/>
        </p:spPr>
        <p:txBody>
          <a:bodyPr wrap="square" rtlCol="0">
            <a:spAutoFit/>
          </a:bodyPr>
          <a:lstStyle/>
          <a:p>
            <a:r>
              <a:rPr lang="en-IN" sz="2000" b="1" dirty="0" smtClean="0">
                <a:latin typeface="Times New Roman" pitchFamily="18" charset="0"/>
                <a:cs typeface="Times New Roman" pitchFamily="18" charset="0"/>
              </a:rPr>
              <a:t>Single purpose processor:</a:t>
            </a:r>
          </a:p>
          <a:p>
            <a:r>
              <a:rPr lang="en-IN" sz="2000" dirty="0" smtClean="0">
                <a:latin typeface="Times New Roman" pitchFamily="18" charset="0"/>
                <a:cs typeface="Times New Roman" pitchFamily="18" charset="0"/>
              </a:rPr>
              <a:t>This type of processor is designed to execute exactly one program.</a:t>
            </a:r>
          </a:p>
          <a:p>
            <a:r>
              <a:rPr lang="en-IN" sz="2000" dirty="0" smtClean="0">
                <a:latin typeface="Times New Roman" pitchFamily="18" charset="0"/>
                <a:cs typeface="Times New Roman" pitchFamily="18" charset="0"/>
              </a:rPr>
              <a:t>An embedded designer creates a single-purpose processor by designing a custom digital circuit.</a:t>
            </a:r>
          </a:p>
          <a:p>
            <a:r>
              <a:rPr lang="en-IN" sz="2000" dirty="0" smtClean="0">
                <a:latin typeface="Times New Roman" pitchFamily="18" charset="0"/>
                <a:cs typeface="Times New Roman" pitchFamily="18" charset="0"/>
              </a:rPr>
              <a:t>They are designed to fit the specific requirements of an end product. In the design process they will be optimised for both power and performance. </a:t>
            </a:r>
          </a:p>
          <a:p>
            <a:r>
              <a:rPr lang="en-IN" sz="2000" dirty="0" smtClean="0">
                <a:latin typeface="Times New Roman" pitchFamily="18" charset="0"/>
                <a:cs typeface="Times New Roman" pitchFamily="18" charset="0"/>
              </a:rPr>
              <a:t>An ASIC is introduced for a product usually after a product is stabilised on the market (with non-ASIC solution), because of the higher development time and cost. </a:t>
            </a:r>
          </a:p>
          <a:p>
            <a:r>
              <a:rPr lang="en-IN" sz="2000" dirty="0" smtClean="0">
                <a:latin typeface="Times New Roman" pitchFamily="18" charset="0"/>
                <a:cs typeface="Times New Roman" pitchFamily="18" charset="0"/>
              </a:rPr>
              <a:t>After the stabilisation the producer can look for extra margin by making the processor as good as possible for his application. </a:t>
            </a:r>
          </a:p>
          <a:p>
            <a:r>
              <a:rPr lang="en-IN" sz="2000" dirty="0" smtClean="0">
                <a:latin typeface="Times New Roman" pitchFamily="18" charset="0"/>
                <a:cs typeface="Times New Roman" pitchFamily="18" charset="0"/>
              </a:rPr>
              <a:t>A disadvantage is that when you make a mistake, you will need to make a whole new chip, but for a general-purpose processor you just change the code and recompile.</a:t>
            </a:r>
          </a:p>
          <a:p>
            <a:r>
              <a:rPr lang="en-IN" sz="2000" dirty="0" smtClean="0">
                <a:latin typeface="Times New Roman" pitchFamily="18" charset="0"/>
                <a:cs typeface="Times New Roman" pitchFamily="18" charset="0"/>
              </a:rPr>
              <a:t> You can use an ASIC in a stable market where technology and requirements aren't going to change rapidly.</a:t>
            </a:r>
          </a:p>
          <a:p>
            <a:endParaRPr lang="en-IN" sz="2000" dirty="0" smtClean="0">
              <a:latin typeface="Times New Roman" pitchFamily="18" charset="0"/>
              <a:cs typeface="Times New Roman" pitchFamily="18" charset="0"/>
            </a:endParaRPr>
          </a:p>
          <a:p>
            <a:endParaRPr lang="en-IN" sz="2000" dirty="0">
              <a:latin typeface="Times New Roman" pitchFamily="18" charset="0"/>
              <a:cs typeface="Times New Roman" pitchFamily="18" charset="0"/>
            </a:endParaRPr>
          </a:p>
        </p:txBody>
      </p:sp>
      <p:sp>
        <p:nvSpPr>
          <p:cNvPr id="16" name="Rectangle 15"/>
          <p:cNvSpPr/>
          <p:nvPr/>
        </p:nvSpPr>
        <p:spPr>
          <a:xfrm>
            <a:off x="285719" y="214290"/>
            <a:ext cx="8643999" cy="52322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b="1" dirty="0" smtClean="0">
                <a:solidFill>
                  <a:srgbClr val="FF0000"/>
                </a:solidFill>
              </a:rPr>
              <a:t>Technocrats </a:t>
            </a:r>
            <a:r>
              <a:rPr lang="en-US" sz="2800" b="1" dirty="0" smtClean="0">
                <a:solidFill>
                  <a:srgbClr val="FF0000"/>
                </a:solidFill>
              </a:rPr>
              <a:t>Institute of Technology (Excellence), Bhopal </a:t>
            </a:r>
            <a:endParaRPr lang="en-US" sz="2800" b="1" dirty="0">
              <a:solidFill>
                <a:srgbClr val="FF0000"/>
              </a:solidFill>
            </a:endParaRPr>
          </a:p>
        </p:txBody>
      </p:sp>
    </p:spTree>
    <p:extLst>
      <p:ext uri="{BB962C8B-B14F-4D97-AF65-F5344CB8AC3E}">
        <p14:creationId xmlns:p14="http://schemas.microsoft.com/office/powerpoint/2010/main" xmlns="" val="19887630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4800601" y="6096000"/>
            <a:ext cx="184731" cy="369332"/>
          </a:xfrm>
          <a:prstGeom prst="rect">
            <a:avLst/>
          </a:prstGeom>
          <a:noFill/>
        </p:spPr>
        <p:txBody>
          <a:bodyPr wrap="none" rtlCol="0">
            <a:spAutoFit/>
          </a:bodyPr>
          <a:lstStyle/>
          <a:p>
            <a:endParaRPr lang="en-US" dirty="0"/>
          </a:p>
        </p:txBody>
      </p:sp>
      <p:sp>
        <p:nvSpPr>
          <p:cNvPr id="8" name="Date Placeholder 3"/>
          <p:cNvSpPr txBox="1">
            <a:spLocks/>
          </p:cNvSpPr>
          <p:nvPr/>
        </p:nvSpPr>
        <p:spPr>
          <a:xfrm>
            <a:off x="1452998" y="6356353"/>
            <a:ext cx="1828800" cy="36512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pPr>
              <a:defRPr/>
            </a:pPr>
            <a:r>
              <a:rPr lang="en-US" sz="1200" dirty="0">
                <a:latin typeface="Arial Narrow" pitchFamily="34" charset="0"/>
              </a:rPr>
              <a:t>www.technocratsgroup.edu.in</a:t>
            </a:r>
          </a:p>
        </p:txBody>
      </p:sp>
      <p:sp>
        <p:nvSpPr>
          <p:cNvPr id="15" name="Slide Number Placeholder 14"/>
          <p:cNvSpPr>
            <a:spLocks noGrp="1"/>
          </p:cNvSpPr>
          <p:nvPr>
            <p:ph type="sldNum" sz="quarter" idx="12"/>
          </p:nvPr>
        </p:nvSpPr>
        <p:spPr/>
        <p:txBody>
          <a:bodyPr/>
          <a:lstStyle/>
          <a:p>
            <a:fld id="{B6F15528-21DE-4FAA-801E-634DDDAF4B2B}" type="slidenum">
              <a:rPr lang="en-US" smtClean="0"/>
              <a:pPr/>
              <a:t>24</a:t>
            </a:fld>
            <a:endParaRPr lang="en-US" dirty="0"/>
          </a:p>
        </p:txBody>
      </p:sp>
      <p:sp>
        <p:nvSpPr>
          <p:cNvPr id="19" name="Rounded Rectangle 18"/>
          <p:cNvSpPr/>
          <p:nvPr/>
        </p:nvSpPr>
        <p:spPr>
          <a:xfrm>
            <a:off x="3150923" y="2685020"/>
            <a:ext cx="972108" cy="256692"/>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66205" y="847524"/>
            <a:ext cx="7849145" cy="707886"/>
          </a:xfrm>
          <a:prstGeom prst="rect">
            <a:avLst/>
          </a:prstGeom>
          <a:noFill/>
        </p:spPr>
        <p:txBody>
          <a:bodyPr wrap="square" rtlCol="0">
            <a:spAutoFit/>
          </a:bodyPr>
          <a:lstStyle/>
          <a:p>
            <a:endParaRPr lang="en-US" sz="2000" b="1" u="sng" dirty="0">
              <a:latin typeface="Times New Roman" pitchFamily="18" charset="0"/>
              <a:cs typeface="Times New Roman" pitchFamily="18" charset="0"/>
            </a:endParaRPr>
          </a:p>
          <a:p>
            <a:endParaRPr lang="en-US" sz="2000" b="1" u="sng" dirty="0">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US" dirty="0"/>
              <a:t>&lt;Subject Name&gt; | &lt;Unit-No&gt; | &lt;Session-No&gt;</a:t>
            </a:r>
          </a:p>
        </p:txBody>
      </p:sp>
      <p:sp>
        <p:nvSpPr>
          <p:cNvPr id="12" name="TextBox 11"/>
          <p:cNvSpPr txBox="1"/>
          <p:nvPr/>
        </p:nvSpPr>
        <p:spPr>
          <a:xfrm>
            <a:off x="428596" y="857233"/>
            <a:ext cx="8572560" cy="4708981"/>
          </a:xfrm>
          <a:prstGeom prst="rect">
            <a:avLst/>
          </a:prstGeom>
          <a:noFill/>
        </p:spPr>
        <p:txBody>
          <a:bodyPr wrap="square" rtlCol="0">
            <a:spAutoFit/>
          </a:bodyPr>
          <a:lstStyle/>
          <a:p>
            <a:pPr algn="just"/>
            <a:r>
              <a:rPr lang="en-IN" sz="2000" b="1" dirty="0" smtClean="0">
                <a:latin typeface="Times New Roman" pitchFamily="18" charset="0"/>
                <a:cs typeface="Times New Roman" pitchFamily="18" charset="0"/>
              </a:rPr>
              <a:t>Application specific instruction-set processor (ASIP):</a:t>
            </a:r>
          </a:p>
          <a:p>
            <a:pPr algn="just"/>
            <a:endParaRPr lang="en-IN" sz="2000" b="1" dirty="0" smtClean="0">
              <a:latin typeface="Times New Roman" pitchFamily="18" charset="0"/>
              <a:cs typeface="Times New Roman" pitchFamily="18" charset="0"/>
            </a:endParaRPr>
          </a:p>
          <a:p>
            <a:pPr algn="just"/>
            <a:r>
              <a:rPr lang="en-IN" sz="2000" dirty="0" smtClean="0">
                <a:latin typeface="Times New Roman" pitchFamily="18" charset="0"/>
                <a:cs typeface="Times New Roman" pitchFamily="18" charset="0"/>
              </a:rPr>
              <a:t>An ASIP is designed for a particular class of applications with common characteristics it’s an 'intermediate' solution between a general-purpose and a single-purpose processor </a:t>
            </a:r>
          </a:p>
          <a:p>
            <a:pPr algn="just"/>
            <a:endParaRPr lang="en-IN" sz="2000" dirty="0" smtClean="0">
              <a:latin typeface="Times New Roman" pitchFamily="18" charset="0"/>
              <a:cs typeface="Times New Roman" pitchFamily="18" charset="0"/>
            </a:endParaRPr>
          </a:p>
          <a:p>
            <a:pPr algn="just"/>
            <a:r>
              <a:rPr lang="en-IN" sz="2000" dirty="0" smtClean="0">
                <a:latin typeface="Times New Roman" pitchFamily="18" charset="0"/>
                <a:cs typeface="Times New Roman" pitchFamily="18" charset="0"/>
              </a:rPr>
              <a:t>and gives more flexibility than a single purpose processor </a:t>
            </a:r>
          </a:p>
          <a:p>
            <a:pPr algn="just"/>
            <a:endParaRPr lang="en-IN" sz="2000" dirty="0" smtClean="0">
              <a:latin typeface="Times New Roman" pitchFamily="18" charset="0"/>
              <a:cs typeface="Times New Roman" pitchFamily="18" charset="0"/>
            </a:endParaRPr>
          </a:p>
          <a:p>
            <a:pPr algn="just"/>
            <a:r>
              <a:rPr lang="en-IN" sz="2000" dirty="0" smtClean="0">
                <a:latin typeface="Times New Roman" pitchFamily="18" charset="0"/>
                <a:cs typeface="Times New Roman" pitchFamily="18" charset="0"/>
              </a:rPr>
              <a:t>and still better performance, power, size than a general purpose processor. Of course this leads to a longer design time (cost) </a:t>
            </a:r>
          </a:p>
          <a:p>
            <a:pPr algn="just"/>
            <a:endParaRPr lang="en-IN" sz="2000" dirty="0" smtClean="0">
              <a:latin typeface="Times New Roman" pitchFamily="18" charset="0"/>
              <a:cs typeface="Times New Roman" pitchFamily="18" charset="0"/>
            </a:endParaRPr>
          </a:p>
          <a:p>
            <a:pPr algn="just"/>
            <a:r>
              <a:rPr lang="en-IN" sz="2000" dirty="0" smtClean="0">
                <a:latin typeface="Times New Roman" pitchFamily="18" charset="0"/>
                <a:cs typeface="Times New Roman" pitchFamily="18" charset="0"/>
              </a:rPr>
              <a:t>and there's also a compiler problem, you will have to create your compiler usually yourself.</a:t>
            </a:r>
          </a:p>
          <a:p>
            <a:pPr algn="just"/>
            <a:endParaRPr lang="en-IN" sz="2000" dirty="0" smtClean="0">
              <a:latin typeface="Times New Roman" pitchFamily="18" charset="0"/>
              <a:cs typeface="Times New Roman" pitchFamily="18" charset="0"/>
            </a:endParaRPr>
          </a:p>
          <a:p>
            <a:pPr algn="just"/>
            <a:endParaRPr lang="en-IN" sz="2000" dirty="0">
              <a:latin typeface="Times New Roman" pitchFamily="18" charset="0"/>
              <a:cs typeface="Times New Roman" pitchFamily="18" charset="0"/>
            </a:endParaRPr>
          </a:p>
        </p:txBody>
      </p:sp>
      <p:sp>
        <p:nvSpPr>
          <p:cNvPr id="16" name="Rectangle 15"/>
          <p:cNvSpPr/>
          <p:nvPr/>
        </p:nvSpPr>
        <p:spPr>
          <a:xfrm>
            <a:off x="500033" y="214290"/>
            <a:ext cx="8643967" cy="52322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b="1" dirty="0" smtClean="0">
                <a:solidFill>
                  <a:srgbClr val="FF0000"/>
                </a:solidFill>
              </a:rPr>
              <a:t>Technocrats </a:t>
            </a:r>
            <a:r>
              <a:rPr lang="en-US" sz="2800" b="1" dirty="0" smtClean="0">
                <a:solidFill>
                  <a:srgbClr val="FF0000"/>
                </a:solidFill>
              </a:rPr>
              <a:t>Institute of Technology (Excellence), Bhopal </a:t>
            </a:r>
            <a:endParaRPr lang="en-US" sz="2800" b="1" dirty="0">
              <a:solidFill>
                <a:srgbClr val="FF0000"/>
              </a:solidFill>
            </a:endParaRPr>
          </a:p>
        </p:txBody>
      </p:sp>
    </p:spTree>
    <p:extLst>
      <p:ext uri="{BB962C8B-B14F-4D97-AF65-F5344CB8AC3E}">
        <p14:creationId xmlns:p14="http://schemas.microsoft.com/office/powerpoint/2010/main" xmlns="" val="19887630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4800601" y="6096000"/>
            <a:ext cx="184731" cy="369332"/>
          </a:xfrm>
          <a:prstGeom prst="rect">
            <a:avLst/>
          </a:prstGeom>
          <a:noFill/>
        </p:spPr>
        <p:txBody>
          <a:bodyPr wrap="none" rtlCol="0">
            <a:spAutoFit/>
          </a:bodyPr>
          <a:lstStyle/>
          <a:p>
            <a:endParaRPr lang="en-US" dirty="0"/>
          </a:p>
        </p:txBody>
      </p:sp>
      <p:sp>
        <p:nvSpPr>
          <p:cNvPr id="8" name="Date Placeholder 3"/>
          <p:cNvSpPr txBox="1">
            <a:spLocks/>
          </p:cNvSpPr>
          <p:nvPr/>
        </p:nvSpPr>
        <p:spPr>
          <a:xfrm>
            <a:off x="1452998" y="6356353"/>
            <a:ext cx="1828800" cy="36512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pPr>
              <a:defRPr/>
            </a:pPr>
            <a:r>
              <a:rPr lang="en-US" sz="1200" dirty="0">
                <a:latin typeface="Arial Narrow" pitchFamily="34" charset="0"/>
              </a:rPr>
              <a:t>www.technocratsgroup.edu.in</a:t>
            </a:r>
          </a:p>
        </p:txBody>
      </p:sp>
      <p:sp>
        <p:nvSpPr>
          <p:cNvPr id="15" name="Slide Number Placeholder 14"/>
          <p:cNvSpPr>
            <a:spLocks noGrp="1"/>
          </p:cNvSpPr>
          <p:nvPr>
            <p:ph type="sldNum" sz="quarter" idx="12"/>
          </p:nvPr>
        </p:nvSpPr>
        <p:spPr/>
        <p:txBody>
          <a:bodyPr/>
          <a:lstStyle/>
          <a:p>
            <a:fld id="{B6F15528-21DE-4FAA-801E-634DDDAF4B2B}" type="slidenum">
              <a:rPr lang="en-US" smtClean="0"/>
              <a:pPr/>
              <a:t>25</a:t>
            </a:fld>
            <a:endParaRPr lang="en-US" dirty="0"/>
          </a:p>
        </p:txBody>
      </p:sp>
      <p:sp>
        <p:nvSpPr>
          <p:cNvPr id="19" name="Rounded Rectangle 18"/>
          <p:cNvSpPr/>
          <p:nvPr/>
        </p:nvSpPr>
        <p:spPr>
          <a:xfrm>
            <a:off x="3150923" y="2685020"/>
            <a:ext cx="972108" cy="256692"/>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66205" y="847524"/>
            <a:ext cx="7849145" cy="707886"/>
          </a:xfrm>
          <a:prstGeom prst="rect">
            <a:avLst/>
          </a:prstGeom>
          <a:noFill/>
        </p:spPr>
        <p:txBody>
          <a:bodyPr wrap="square" rtlCol="0">
            <a:spAutoFit/>
          </a:bodyPr>
          <a:lstStyle/>
          <a:p>
            <a:endParaRPr lang="en-US" sz="2000" b="1" u="sng" dirty="0">
              <a:latin typeface="Times New Roman" pitchFamily="18" charset="0"/>
              <a:cs typeface="Times New Roman" pitchFamily="18" charset="0"/>
            </a:endParaRPr>
          </a:p>
          <a:p>
            <a:endParaRPr lang="en-US" sz="2000" b="1" u="sng" dirty="0">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US" dirty="0"/>
              <a:t>&lt;Subject Name&gt; | &lt;Unit-No&gt; | &lt;Session-No&gt;</a:t>
            </a:r>
          </a:p>
        </p:txBody>
      </p:sp>
      <p:sp>
        <p:nvSpPr>
          <p:cNvPr id="12" name="TextBox 11"/>
          <p:cNvSpPr txBox="1"/>
          <p:nvPr/>
        </p:nvSpPr>
        <p:spPr>
          <a:xfrm>
            <a:off x="428596" y="857233"/>
            <a:ext cx="8572560" cy="4493538"/>
          </a:xfrm>
          <a:prstGeom prst="rect">
            <a:avLst/>
          </a:prstGeom>
          <a:noFill/>
        </p:spPr>
        <p:txBody>
          <a:bodyPr wrap="square" rtlCol="0">
            <a:spAutoFit/>
          </a:bodyPr>
          <a:lstStyle/>
          <a:p>
            <a:pPr algn="ctr"/>
            <a:r>
              <a:rPr lang="en-IN" sz="2200" b="1" dirty="0" smtClean="0">
                <a:latin typeface="Times New Roman" pitchFamily="18" charset="0"/>
                <a:cs typeface="Times New Roman" pitchFamily="18" charset="0"/>
              </a:rPr>
              <a:t>Types of Processors</a:t>
            </a:r>
          </a:p>
          <a:p>
            <a:pPr algn="just"/>
            <a:r>
              <a:rPr lang="en-IN" sz="2200" b="1" dirty="0" smtClean="0">
                <a:latin typeface="Times New Roman" pitchFamily="18" charset="0"/>
                <a:cs typeface="Times New Roman" pitchFamily="18" charset="0"/>
              </a:rPr>
              <a:t> Processors can be of the following categories: </a:t>
            </a:r>
          </a:p>
          <a:p>
            <a:pPr algn="just"/>
            <a:endParaRPr lang="en-IN" sz="2200" b="1" dirty="0" smtClean="0">
              <a:latin typeface="Times New Roman" pitchFamily="18" charset="0"/>
              <a:cs typeface="Times New Roman" pitchFamily="18" charset="0"/>
            </a:endParaRPr>
          </a:p>
          <a:p>
            <a:pPr algn="just">
              <a:buFont typeface="Arial" pitchFamily="34" charset="0"/>
              <a:buChar char="•"/>
            </a:pPr>
            <a:r>
              <a:rPr lang="en-IN" sz="2200" dirty="0" smtClean="0">
                <a:latin typeface="Times New Roman" pitchFamily="18" charset="0"/>
                <a:cs typeface="Times New Roman" pitchFamily="18" charset="0"/>
              </a:rPr>
              <a:t> </a:t>
            </a:r>
            <a:r>
              <a:rPr lang="en-IN" sz="2200" b="1" dirty="0" smtClean="0">
                <a:latin typeface="Times New Roman" pitchFamily="18" charset="0"/>
                <a:cs typeface="Times New Roman" pitchFamily="18" charset="0"/>
              </a:rPr>
              <a:t>General Purpose Processor (GPP) </a:t>
            </a:r>
          </a:p>
          <a:p>
            <a:pPr algn="just">
              <a:buFont typeface="Arial" pitchFamily="34" charset="0"/>
              <a:buChar char="•"/>
            </a:pPr>
            <a:r>
              <a:rPr lang="en-IN" sz="2200" b="1" dirty="0" smtClean="0">
                <a:latin typeface="Times New Roman" pitchFamily="18" charset="0"/>
                <a:cs typeface="Times New Roman" pitchFamily="18" charset="0"/>
              </a:rPr>
              <a:t> Microprocessor </a:t>
            </a:r>
          </a:p>
          <a:p>
            <a:pPr algn="just">
              <a:buFont typeface="Arial" pitchFamily="34" charset="0"/>
              <a:buChar char="•"/>
            </a:pPr>
            <a:r>
              <a:rPr lang="en-IN" sz="2200" b="1" dirty="0" smtClean="0">
                <a:latin typeface="Times New Roman" pitchFamily="18" charset="0"/>
                <a:cs typeface="Times New Roman" pitchFamily="18" charset="0"/>
              </a:rPr>
              <a:t> Microcontroller </a:t>
            </a:r>
          </a:p>
          <a:p>
            <a:pPr algn="just">
              <a:buFont typeface="Arial" pitchFamily="34" charset="0"/>
              <a:buChar char="•"/>
            </a:pPr>
            <a:r>
              <a:rPr lang="en-IN" sz="2200" b="1" dirty="0" smtClean="0">
                <a:latin typeface="Times New Roman" pitchFamily="18" charset="0"/>
                <a:cs typeface="Times New Roman" pitchFamily="18" charset="0"/>
              </a:rPr>
              <a:t>Embedded Processor </a:t>
            </a:r>
          </a:p>
          <a:p>
            <a:pPr algn="just">
              <a:buFont typeface="Arial" pitchFamily="34" charset="0"/>
              <a:buChar char="•"/>
            </a:pPr>
            <a:r>
              <a:rPr lang="en-IN" sz="2200" b="1" dirty="0" smtClean="0">
                <a:latin typeface="Times New Roman" pitchFamily="18" charset="0"/>
                <a:cs typeface="Times New Roman" pitchFamily="18" charset="0"/>
              </a:rPr>
              <a:t> Digital Signal Processor </a:t>
            </a:r>
          </a:p>
          <a:p>
            <a:pPr algn="just">
              <a:buFont typeface="Arial" pitchFamily="34" charset="0"/>
              <a:buChar char="•"/>
            </a:pPr>
            <a:r>
              <a:rPr lang="en-IN" sz="2200" b="1" dirty="0" smtClean="0">
                <a:latin typeface="Times New Roman" pitchFamily="18" charset="0"/>
                <a:cs typeface="Times New Roman" pitchFamily="18" charset="0"/>
              </a:rPr>
              <a:t> Application Specific System Processor (ASSP) </a:t>
            </a:r>
          </a:p>
          <a:p>
            <a:pPr algn="just">
              <a:buFont typeface="Arial" pitchFamily="34" charset="0"/>
              <a:buChar char="•"/>
            </a:pPr>
            <a:r>
              <a:rPr lang="en-IN" sz="2200" b="1" dirty="0" smtClean="0">
                <a:latin typeface="Times New Roman" pitchFamily="18" charset="0"/>
                <a:cs typeface="Times New Roman" pitchFamily="18" charset="0"/>
              </a:rPr>
              <a:t> Application Specific Instruction Processors (ASIPs) </a:t>
            </a:r>
          </a:p>
          <a:p>
            <a:pPr algn="just">
              <a:buFont typeface="Arial" pitchFamily="34" charset="0"/>
              <a:buChar char="•"/>
            </a:pPr>
            <a:r>
              <a:rPr lang="en-IN" sz="2200" b="1" dirty="0" smtClean="0">
                <a:latin typeface="Times New Roman" pitchFamily="18" charset="0"/>
                <a:cs typeface="Times New Roman" pitchFamily="18" charset="0"/>
              </a:rPr>
              <a:t> GPP core(s) or ASIP core(s) on either an Application Specific Integrated Circuit (ASIC) or a Very Large Scale Integration (VLSI) circuit</a:t>
            </a:r>
            <a:endParaRPr lang="en-IN" sz="2200" dirty="0">
              <a:latin typeface="Times New Roman" pitchFamily="18" charset="0"/>
              <a:cs typeface="Times New Roman" pitchFamily="18" charset="0"/>
            </a:endParaRPr>
          </a:p>
        </p:txBody>
      </p:sp>
      <p:sp>
        <p:nvSpPr>
          <p:cNvPr id="16" name="Rectangle 15"/>
          <p:cNvSpPr/>
          <p:nvPr/>
        </p:nvSpPr>
        <p:spPr>
          <a:xfrm>
            <a:off x="-1" y="285728"/>
            <a:ext cx="9001157" cy="52322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b="1" dirty="0" smtClean="0">
                <a:solidFill>
                  <a:srgbClr val="FF0000"/>
                </a:solidFill>
              </a:rPr>
              <a:t>Technocrats </a:t>
            </a:r>
            <a:r>
              <a:rPr lang="en-US" sz="2800" b="1" dirty="0" smtClean="0">
                <a:solidFill>
                  <a:srgbClr val="FF0000"/>
                </a:solidFill>
              </a:rPr>
              <a:t>Institute of Technology (Excellence), Bhopal </a:t>
            </a:r>
            <a:endParaRPr lang="en-US" sz="2800" b="1" dirty="0">
              <a:solidFill>
                <a:srgbClr val="FF0000"/>
              </a:solidFill>
            </a:endParaRPr>
          </a:p>
        </p:txBody>
      </p:sp>
    </p:spTree>
    <p:extLst>
      <p:ext uri="{BB962C8B-B14F-4D97-AF65-F5344CB8AC3E}">
        <p14:creationId xmlns:p14="http://schemas.microsoft.com/office/powerpoint/2010/main" xmlns="" val="19887630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4800601" y="6096000"/>
            <a:ext cx="184731" cy="369332"/>
          </a:xfrm>
          <a:prstGeom prst="rect">
            <a:avLst/>
          </a:prstGeom>
          <a:noFill/>
        </p:spPr>
        <p:txBody>
          <a:bodyPr wrap="none" rtlCol="0">
            <a:spAutoFit/>
          </a:bodyPr>
          <a:lstStyle/>
          <a:p>
            <a:endParaRPr lang="en-US" dirty="0"/>
          </a:p>
        </p:txBody>
      </p:sp>
      <p:sp>
        <p:nvSpPr>
          <p:cNvPr id="8" name="Date Placeholder 3"/>
          <p:cNvSpPr txBox="1">
            <a:spLocks/>
          </p:cNvSpPr>
          <p:nvPr/>
        </p:nvSpPr>
        <p:spPr>
          <a:xfrm>
            <a:off x="1452998" y="6356353"/>
            <a:ext cx="1828800" cy="36512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pPr>
              <a:defRPr/>
            </a:pPr>
            <a:r>
              <a:rPr lang="en-US" sz="1200" dirty="0">
                <a:latin typeface="Arial Narrow" pitchFamily="34" charset="0"/>
              </a:rPr>
              <a:t>www.technocratsgroup.edu.in</a:t>
            </a:r>
          </a:p>
        </p:txBody>
      </p:sp>
      <p:sp>
        <p:nvSpPr>
          <p:cNvPr id="15" name="Slide Number Placeholder 14"/>
          <p:cNvSpPr>
            <a:spLocks noGrp="1"/>
          </p:cNvSpPr>
          <p:nvPr>
            <p:ph type="sldNum" sz="quarter" idx="12"/>
          </p:nvPr>
        </p:nvSpPr>
        <p:spPr/>
        <p:txBody>
          <a:bodyPr/>
          <a:lstStyle/>
          <a:p>
            <a:fld id="{B6F15528-21DE-4FAA-801E-634DDDAF4B2B}" type="slidenum">
              <a:rPr lang="en-US" smtClean="0"/>
              <a:pPr/>
              <a:t>3</a:t>
            </a:fld>
            <a:endParaRPr lang="en-US" dirty="0"/>
          </a:p>
        </p:txBody>
      </p:sp>
      <p:sp>
        <p:nvSpPr>
          <p:cNvPr id="19" name="Rounded Rectangle 18"/>
          <p:cNvSpPr/>
          <p:nvPr/>
        </p:nvSpPr>
        <p:spPr>
          <a:xfrm>
            <a:off x="3150923" y="2685020"/>
            <a:ext cx="972108" cy="256692"/>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66205" y="847524"/>
            <a:ext cx="7849145" cy="707886"/>
          </a:xfrm>
          <a:prstGeom prst="rect">
            <a:avLst/>
          </a:prstGeom>
          <a:noFill/>
        </p:spPr>
        <p:txBody>
          <a:bodyPr wrap="square" rtlCol="0">
            <a:spAutoFit/>
          </a:bodyPr>
          <a:lstStyle/>
          <a:p>
            <a:endParaRPr lang="en-US" sz="2000" b="1" u="sng" dirty="0">
              <a:latin typeface="Times New Roman" pitchFamily="18" charset="0"/>
              <a:cs typeface="Times New Roman" pitchFamily="18" charset="0"/>
            </a:endParaRPr>
          </a:p>
          <a:p>
            <a:endParaRPr lang="en-US" sz="2000" b="1" u="sng" dirty="0">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US" dirty="0"/>
              <a:t>&lt;Subject Name&gt; | &lt;Unit-No&gt; | &lt;Session-No&gt;</a:t>
            </a:r>
          </a:p>
        </p:txBody>
      </p:sp>
      <p:sp>
        <p:nvSpPr>
          <p:cNvPr id="12" name="TextBox 11"/>
          <p:cNvSpPr txBox="1"/>
          <p:nvPr/>
        </p:nvSpPr>
        <p:spPr>
          <a:xfrm>
            <a:off x="928662" y="1285860"/>
            <a:ext cx="7500990" cy="4678204"/>
          </a:xfrm>
          <a:prstGeom prst="rect">
            <a:avLst/>
          </a:prstGeom>
          <a:noFill/>
        </p:spPr>
        <p:txBody>
          <a:bodyPr wrap="square" rtlCol="0">
            <a:spAutoFit/>
          </a:bodyPr>
          <a:lstStyle/>
          <a:p>
            <a:pPr algn="just"/>
            <a:r>
              <a:rPr lang="en-IN" b="1" dirty="0" smtClean="0"/>
              <a:t>Following are important characteristics of an embedded system:</a:t>
            </a:r>
          </a:p>
          <a:p>
            <a:pPr algn="just"/>
            <a:endParaRPr lang="en-IN" dirty="0" smtClean="0"/>
          </a:p>
          <a:p>
            <a:pPr algn="just"/>
            <a:r>
              <a:rPr lang="en-IN" dirty="0" smtClean="0"/>
              <a:t>Requires real time Single Function</a:t>
            </a:r>
          </a:p>
          <a:p>
            <a:pPr algn="just"/>
            <a:endParaRPr lang="en-IN" sz="900" dirty="0" smtClean="0"/>
          </a:p>
          <a:p>
            <a:pPr algn="just"/>
            <a:r>
              <a:rPr lang="en-IN" dirty="0" smtClean="0"/>
              <a:t>It should have tightly Constrained.</a:t>
            </a:r>
          </a:p>
          <a:p>
            <a:pPr algn="just"/>
            <a:endParaRPr lang="en-IN" sz="900" dirty="0" smtClean="0"/>
          </a:p>
          <a:p>
            <a:pPr algn="just"/>
            <a:r>
              <a:rPr lang="en-IN" dirty="0" smtClean="0"/>
              <a:t>Reactive &amp; Real time</a:t>
            </a:r>
          </a:p>
          <a:p>
            <a:pPr algn="just"/>
            <a:endParaRPr lang="en-IN" sz="900" dirty="0" smtClean="0"/>
          </a:p>
          <a:p>
            <a:pPr algn="just"/>
            <a:r>
              <a:rPr lang="en-IN" dirty="0" smtClean="0"/>
              <a:t>Usually, have easy and a diskless operation, ROM boot</a:t>
            </a:r>
          </a:p>
          <a:p>
            <a:pPr algn="just"/>
            <a:endParaRPr lang="en-IN" sz="900" dirty="0" smtClean="0"/>
          </a:p>
          <a:p>
            <a:pPr algn="just"/>
            <a:r>
              <a:rPr lang="en-IN" dirty="0" smtClean="0"/>
              <a:t>Designed for one specific task</a:t>
            </a:r>
          </a:p>
          <a:p>
            <a:pPr algn="just"/>
            <a:endParaRPr lang="en-IN" sz="800" dirty="0" smtClean="0"/>
          </a:p>
          <a:p>
            <a:pPr algn="just"/>
            <a:r>
              <a:rPr lang="en-IN" dirty="0" smtClean="0"/>
              <a:t>It must be connected with peripherals to connect input and output devices.</a:t>
            </a:r>
          </a:p>
          <a:p>
            <a:pPr algn="just"/>
            <a:endParaRPr lang="en-IN" sz="900" dirty="0" smtClean="0"/>
          </a:p>
          <a:p>
            <a:pPr algn="just"/>
            <a:r>
              <a:rPr lang="en-IN" dirty="0" smtClean="0"/>
              <a:t>Offers high reliability and stability</a:t>
            </a:r>
          </a:p>
          <a:p>
            <a:pPr algn="just"/>
            <a:endParaRPr lang="en-IN" sz="1000" dirty="0" smtClean="0"/>
          </a:p>
          <a:p>
            <a:pPr algn="just"/>
            <a:r>
              <a:rPr lang="en-IN" dirty="0" smtClean="0"/>
              <a:t>Needed minimal user interface</a:t>
            </a:r>
          </a:p>
          <a:p>
            <a:pPr algn="just"/>
            <a:endParaRPr lang="en-IN" sz="1000" dirty="0" smtClean="0"/>
          </a:p>
          <a:p>
            <a:pPr algn="just"/>
            <a:r>
              <a:rPr lang="en-IN" dirty="0" smtClean="0"/>
              <a:t>Limited memory, low cost, fewer power consumptions</a:t>
            </a:r>
          </a:p>
          <a:p>
            <a:pPr algn="just"/>
            <a:endParaRPr lang="en-IN" sz="900" dirty="0" smtClean="0"/>
          </a:p>
          <a:p>
            <a:pPr algn="just"/>
            <a:r>
              <a:rPr lang="en-IN" dirty="0" smtClean="0"/>
              <a:t>It does not need any secondary memory in computer.</a:t>
            </a:r>
            <a:endParaRPr lang="en-IN" dirty="0"/>
          </a:p>
        </p:txBody>
      </p:sp>
      <p:sp>
        <p:nvSpPr>
          <p:cNvPr id="16" name="Rectangle 15"/>
          <p:cNvSpPr/>
          <p:nvPr/>
        </p:nvSpPr>
        <p:spPr>
          <a:xfrm>
            <a:off x="1" y="214290"/>
            <a:ext cx="9001156" cy="52322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b="1" dirty="0" smtClean="0">
                <a:solidFill>
                  <a:srgbClr val="FF0000"/>
                </a:solidFill>
              </a:rPr>
              <a:t>Technocrats </a:t>
            </a:r>
            <a:r>
              <a:rPr lang="en-US" sz="2800" b="1" dirty="0" smtClean="0">
                <a:solidFill>
                  <a:srgbClr val="FF0000"/>
                </a:solidFill>
              </a:rPr>
              <a:t>Institute of Technology (Excellence), Bhopal </a:t>
            </a:r>
            <a:endParaRPr lang="en-US" sz="2800" b="1" dirty="0">
              <a:solidFill>
                <a:srgbClr val="FF0000"/>
              </a:solidFill>
            </a:endParaRPr>
          </a:p>
        </p:txBody>
      </p:sp>
    </p:spTree>
    <p:extLst>
      <p:ext uri="{BB962C8B-B14F-4D97-AF65-F5344CB8AC3E}">
        <p14:creationId xmlns:p14="http://schemas.microsoft.com/office/powerpoint/2010/main" xmlns="" val="19887630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4800601" y="6096000"/>
            <a:ext cx="184731" cy="369332"/>
          </a:xfrm>
          <a:prstGeom prst="rect">
            <a:avLst/>
          </a:prstGeom>
          <a:noFill/>
        </p:spPr>
        <p:txBody>
          <a:bodyPr wrap="none" rtlCol="0">
            <a:spAutoFit/>
          </a:bodyPr>
          <a:lstStyle/>
          <a:p>
            <a:endParaRPr lang="en-US" dirty="0"/>
          </a:p>
        </p:txBody>
      </p:sp>
      <p:sp>
        <p:nvSpPr>
          <p:cNvPr id="8" name="Date Placeholder 3"/>
          <p:cNvSpPr txBox="1">
            <a:spLocks/>
          </p:cNvSpPr>
          <p:nvPr/>
        </p:nvSpPr>
        <p:spPr>
          <a:xfrm>
            <a:off x="1452998" y="6356353"/>
            <a:ext cx="1828800" cy="36512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pPr>
              <a:defRPr/>
            </a:pPr>
            <a:r>
              <a:rPr lang="en-US" sz="1200" dirty="0">
                <a:latin typeface="Arial Narrow" pitchFamily="34" charset="0"/>
              </a:rPr>
              <a:t>www.technocratsgroup.edu.in</a:t>
            </a:r>
          </a:p>
        </p:txBody>
      </p:sp>
      <p:sp>
        <p:nvSpPr>
          <p:cNvPr id="15" name="Slide Number Placeholder 14"/>
          <p:cNvSpPr>
            <a:spLocks noGrp="1"/>
          </p:cNvSpPr>
          <p:nvPr>
            <p:ph type="sldNum" sz="quarter" idx="12"/>
          </p:nvPr>
        </p:nvSpPr>
        <p:spPr/>
        <p:txBody>
          <a:bodyPr/>
          <a:lstStyle/>
          <a:p>
            <a:fld id="{B6F15528-21DE-4FAA-801E-634DDDAF4B2B}" type="slidenum">
              <a:rPr lang="en-US" smtClean="0"/>
              <a:pPr/>
              <a:t>4</a:t>
            </a:fld>
            <a:endParaRPr lang="en-US" dirty="0"/>
          </a:p>
        </p:txBody>
      </p:sp>
      <p:sp>
        <p:nvSpPr>
          <p:cNvPr id="19" name="Rounded Rectangle 18"/>
          <p:cNvSpPr/>
          <p:nvPr/>
        </p:nvSpPr>
        <p:spPr>
          <a:xfrm>
            <a:off x="3150923" y="2685020"/>
            <a:ext cx="972108" cy="256692"/>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66205" y="847524"/>
            <a:ext cx="7849145" cy="707886"/>
          </a:xfrm>
          <a:prstGeom prst="rect">
            <a:avLst/>
          </a:prstGeom>
          <a:noFill/>
        </p:spPr>
        <p:txBody>
          <a:bodyPr wrap="square" rtlCol="0">
            <a:spAutoFit/>
          </a:bodyPr>
          <a:lstStyle/>
          <a:p>
            <a:endParaRPr lang="en-US" sz="2000" b="1" u="sng" dirty="0">
              <a:latin typeface="Times New Roman" pitchFamily="18" charset="0"/>
              <a:cs typeface="Times New Roman" pitchFamily="18" charset="0"/>
            </a:endParaRPr>
          </a:p>
          <a:p>
            <a:endParaRPr lang="en-US" sz="2000" b="1" u="sng" dirty="0">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US" dirty="0"/>
              <a:t>&lt;Subject Name&gt; | &lt;Unit-No&gt; | &lt;Session-No&gt;</a:t>
            </a:r>
          </a:p>
        </p:txBody>
      </p:sp>
      <p:pic>
        <p:nvPicPr>
          <p:cNvPr id="1026" name="Picture 2"/>
          <p:cNvPicPr>
            <a:picLocks noChangeAspect="1" noChangeArrowheads="1"/>
          </p:cNvPicPr>
          <p:nvPr/>
        </p:nvPicPr>
        <p:blipFill>
          <a:blip r:embed="rId3"/>
          <a:srcRect/>
          <a:stretch>
            <a:fillRect/>
          </a:stretch>
        </p:blipFill>
        <p:spPr bwMode="auto">
          <a:xfrm>
            <a:off x="376238" y="1871674"/>
            <a:ext cx="8391525" cy="3200400"/>
          </a:xfrm>
          <a:prstGeom prst="rect">
            <a:avLst/>
          </a:prstGeom>
          <a:noFill/>
          <a:ln w="9525">
            <a:noFill/>
            <a:miter lim="800000"/>
            <a:headEnd/>
            <a:tailEnd/>
          </a:ln>
          <a:effectLst/>
        </p:spPr>
      </p:pic>
      <p:sp>
        <p:nvSpPr>
          <p:cNvPr id="16" name="Rectangle 15"/>
          <p:cNvSpPr/>
          <p:nvPr/>
        </p:nvSpPr>
        <p:spPr>
          <a:xfrm>
            <a:off x="428595" y="357166"/>
            <a:ext cx="8286809" cy="95410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b="1" dirty="0" smtClean="0">
                <a:solidFill>
                  <a:srgbClr val="FF0000"/>
                </a:solidFill>
              </a:rPr>
              <a:t>Technocrats </a:t>
            </a:r>
            <a:r>
              <a:rPr lang="en-US" sz="2800" b="1" dirty="0" smtClean="0">
                <a:solidFill>
                  <a:srgbClr val="FF0000"/>
                </a:solidFill>
              </a:rPr>
              <a:t>Institute of Technology (Excellence), Bhopal </a:t>
            </a:r>
            <a:endParaRPr lang="en-US" sz="2800" b="1" dirty="0">
              <a:solidFill>
                <a:srgbClr val="FF0000"/>
              </a:solidFill>
            </a:endParaRPr>
          </a:p>
        </p:txBody>
      </p:sp>
    </p:spTree>
    <p:extLst>
      <p:ext uri="{BB962C8B-B14F-4D97-AF65-F5344CB8AC3E}">
        <p14:creationId xmlns:p14="http://schemas.microsoft.com/office/powerpoint/2010/main" xmlns="" val="19887630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4800601" y="6096000"/>
            <a:ext cx="184731" cy="369332"/>
          </a:xfrm>
          <a:prstGeom prst="rect">
            <a:avLst/>
          </a:prstGeom>
          <a:noFill/>
        </p:spPr>
        <p:txBody>
          <a:bodyPr wrap="none" rtlCol="0">
            <a:spAutoFit/>
          </a:bodyPr>
          <a:lstStyle/>
          <a:p>
            <a:endParaRPr lang="en-US" dirty="0"/>
          </a:p>
        </p:txBody>
      </p:sp>
      <p:sp>
        <p:nvSpPr>
          <p:cNvPr id="8" name="Date Placeholder 3"/>
          <p:cNvSpPr txBox="1">
            <a:spLocks/>
          </p:cNvSpPr>
          <p:nvPr/>
        </p:nvSpPr>
        <p:spPr>
          <a:xfrm>
            <a:off x="1452998" y="6356353"/>
            <a:ext cx="1828800" cy="36512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pPr>
              <a:defRPr/>
            </a:pPr>
            <a:r>
              <a:rPr lang="en-US" sz="1200" dirty="0">
                <a:latin typeface="Arial Narrow" pitchFamily="34" charset="0"/>
              </a:rPr>
              <a:t>www.technocratsgroup.edu.in</a:t>
            </a:r>
          </a:p>
        </p:txBody>
      </p:sp>
      <p:sp>
        <p:nvSpPr>
          <p:cNvPr id="15" name="Slide Number Placeholder 14"/>
          <p:cNvSpPr>
            <a:spLocks noGrp="1"/>
          </p:cNvSpPr>
          <p:nvPr>
            <p:ph type="sldNum" sz="quarter" idx="12"/>
          </p:nvPr>
        </p:nvSpPr>
        <p:spPr/>
        <p:txBody>
          <a:bodyPr/>
          <a:lstStyle/>
          <a:p>
            <a:fld id="{B6F15528-21DE-4FAA-801E-634DDDAF4B2B}" type="slidenum">
              <a:rPr lang="en-US" smtClean="0"/>
              <a:pPr/>
              <a:t>5</a:t>
            </a:fld>
            <a:endParaRPr lang="en-US" dirty="0"/>
          </a:p>
        </p:txBody>
      </p:sp>
      <p:sp>
        <p:nvSpPr>
          <p:cNvPr id="19" name="Rounded Rectangle 18"/>
          <p:cNvSpPr/>
          <p:nvPr/>
        </p:nvSpPr>
        <p:spPr>
          <a:xfrm>
            <a:off x="3150923" y="2685020"/>
            <a:ext cx="972108" cy="256692"/>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66205" y="847524"/>
            <a:ext cx="7849145" cy="707886"/>
          </a:xfrm>
          <a:prstGeom prst="rect">
            <a:avLst/>
          </a:prstGeom>
          <a:noFill/>
        </p:spPr>
        <p:txBody>
          <a:bodyPr wrap="square" rtlCol="0">
            <a:spAutoFit/>
          </a:bodyPr>
          <a:lstStyle/>
          <a:p>
            <a:endParaRPr lang="en-US" sz="2000" b="1" u="sng" dirty="0">
              <a:latin typeface="Times New Roman" pitchFamily="18" charset="0"/>
              <a:cs typeface="Times New Roman" pitchFamily="18" charset="0"/>
            </a:endParaRPr>
          </a:p>
          <a:p>
            <a:endParaRPr lang="en-US" sz="2000" b="1" u="sng" dirty="0">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US" dirty="0"/>
              <a:t>&lt;Subject Name&gt; | &lt;Unit-No&gt; | &lt;Session-No&gt;</a:t>
            </a:r>
          </a:p>
        </p:txBody>
      </p:sp>
      <p:sp>
        <p:nvSpPr>
          <p:cNvPr id="12" name="TextBox 11"/>
          <p:cNvSpPr txBox="1"/>
          <p:nvPr/>
        </p:nvSpPr>
        <p:spPr>
          <a:xfrm>
            <a:off x="857224" y="1071546"/>
            <a:ext cx="7786742" cy="5632311"/>
          </a:xfrm>
          <a:prstGeom prst="rect">
            <a:avLst/>
          </a:prstGeom>
          <a:noFill/>
        </p:spPr>
        <p:txBody>
          <a:bodyPr wrap="square" rtlCol="0">
            <a:spAutoFit/>
          </a:bodyPr>
          <a:lstStyle/>
          <a:p>
            <a:r>
              <a:rPr lang="en-IN" b="1" dirty="0" smtClean="0"/>
              <a:t>1) Sensor:</a:t>
            </a:r>
          </a:p>
          <a:p>
            <a:r>
              <a:rPr lang="en-IN" dirty="0" smtClean="0"/>
              <a:t>Sensor helps you to measures the physical quantity and converts it to an electrical signal. It also stores the measured quantity to the memory. This signal can be ready by an observer or by any electronic instrument such as A2D converter.</a:t>
            </a:r>
          </a:p>
          <a:p>
            <a:r>
              <a:rPr lang="en-IN" b="1" dirty="0" smtClean="0"/>
              <a:t>2) A-D Converter:</a:t>
            </a:r>
          </a:p>
          <a:p>
            <a:r>
              <a:rPr lang="en-IN" dirty="0" smtClean="0"/>
              <a:t>A-D converter (</a:t>
            </a:r>
            <a:r>
              <a:rPr lang="en-IN" dirty="0" err="1" smtClean="0"/>
              <a:t>analog</a:t>
            </a:r>
            <a:r>
              <a:rPr lang="en-IN" dirty="0" smtClean="0"/>
              <a:t>-to-digital converter) allows you to convert an </a:t>
            </a:r>
            <a:r>
              <a:rPr lang="en-IN" dirty="0" err="1" smtClean="0"/>
              <a:t>analog</a:t>
            </a:r>
            <a:r>
              <a:rPr lang="en-IN" dirty="0" smtClean="0"/>
              <a:t> signal sent by the sensor into a digital signal.</a:t>
            </a:r>
          </a:p>
          <a:p>
            <a:r>
              <a:rPr lang="en-IN" b="1" dirty="0" smtClean="0"/>
              <a:t>3) Memory:</a:t>
            </a:r>
          </a:p>
          <a:p>
            <a:r>
              <a:rPr lang="en-IN" dirty="0" smtClean="0"/>
              <a:t>Memory is used to store information. Embedded System majorly contains two memory cells 1) Volatile 2) Non volatile memory.</a:t>
            </a:r>
          </a:p>
          <a:p>
            <a:r>
              <a:rPr lang="en-IN" b="1" dirty="0" smtClean="0"/>
              <a:t>4) Processor &amp; ASICs:</a:t>
            </a:r>
          </a:p>
          <a:p>
            <a:r>
              <a:rPr lang="en-IN" dirty="0" smtClean="0"/>
              <a:t>This component processes the data to measure the output and store it to the memory.</a:t>
            </a:r>
          </a:p>
          <a:p>
            <a:r>
              <a:rPr lang="en-IN" b="1" dirty="0" smtClean="0"/>
              <a:t>5) D-A Converter:</a:t>
            </a:r>
          </a:p>
          <a:p>
            <a:r>
              <a:rPr lang="en-IN" dirty="0" smtClean="0"/>
              <a:t>D-A converter (A digital-to-</a:t>
            </a:r>
            <a:r>
              <a:rPr lang="en-IN" dirty="0" err="1" smtClean="0"/>
              <a:t>analog</a:t>
            </a:r>
            <a:r>
              <a:rPr lang="en-IN" dirty="0" smtClean="0"/>
              <a:t> converter) helps you to convert the digital data fed by the processor to </a:t>
            </a:r>
            <a:r>
              <a:rPr lang="en-IN" dirty="0" err="1" smtClean="0"/>
              <a:t>analog</a:t>
            </a:r>
            <a:r>
              <a:rPr lang="en-IN" dirty="0" smtClean="0"/>
              <a:t> data.</a:t>
            </a:r>
          </a:p>
          <a:p>
            <a:r>
              <a:rPr lang="en-IN" b="1" dirty="0" smtClean="0"/>
              <a:t>6) Actuator:</a:t>
            </a:r>
          </a:p>
          <a:p>
            <a:r>
              <a:rPr lang="en-IN" dirty="0" smtClean="0"/>
              <a:t>An actuator allows you to compare the output given by the D-A converter to the actual output stored in it and stores the approved output in the memory.</a:t>
            </a:r>
          </a:p>
          <a:p>
            <a:endParaRPr lang="en-IN" dirty="0"/>
          </a:p>
        </p:txBody>
      </p:sp>
      <p:sp>
        <p:nvSpPr>
          <p:cNvPr id="16" name="Rectangle 15"/>
          <p:cNvSpPr/>
          <p:nvPr/>
        </p:nvSpPr>
        <p:spPr>
          <a:xfrm>
            <a:off x="214281" y="285728"/>
            <a:ext cx="8643999" cy="95410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b="1" dirty="0" smtClean="0">
                <a:solidFill>
                  <a:srgbClr val="FF0000"/>
                </a:solidFill>
              </a:rPr>
              <a:t>	Technocrats Institute of Technology (Excellence), Bhopal </a:t>
            </a:r>
            <a:endParaRPr lang="en-US" sz="2800" b="1" dirty="0">
              <a:solidFill>
                <a:srgbClr val="FF0000"/>
              </a:solidFill>
            </a:endParaRPr>
          </a:p>
        </p:txBody>
      </p:sp>
    </p:spTree>
    <p:extLst>
      <p:ext uri="{BB962C8B-B14F-4D97-AF65-F5344CB8AC3E}">
        <p14:creationId xmlns:p14="http://schemas.microsoft.com/office/powerpoint/2010/main" xmlns="" val="19887630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4800601" y="6096000"/>
            <a:ext cx="184731" cy="369332"/>
          </a:xfrm>
          <a:prstGeom prst="rect">
            <a:avLst/>
          </a:prstGeom>
          <a:noFill/>
        </p:spPr>
        <p:txBody>
          <a:bodyPr wrap="none" rtlCol="0">
            <a:spAutoFit/>
          </a:bodyPr>
          <a:lstStyle/>
          <a:p>
            <a:endParaRPr lang="en-US" dirty="0"/>
          </a:p>
        </p:txBody>
      </p:sp>
      <p:sp>
        <p:nvSpPr>
          <p:cNvPr id="8" name="Date Placeholder 3"/>
          <p:cNvSpPr txBox="1">
            <a:spLocks/>
          </p:cNvSpPr>
          <p:nvPr/>
        </p:nvSpPr>
        <p:spPr>
          <a:xfrm>
            <a:off x="1452998" y="6356353"/>
            <a:ext cx="1828800" cy="36512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pPr>
              <a:defRPr/>
            </a:pPr>
            <a:r>
              <a:rPr lang="en-US" sz="1200" dirty="0">
                <a:latin typeface="Arial Narrow" pitchFamily="34" charset="0"/>
              </a:rPr>
              <a:t>www.technocratsgroup.edu.in</a:t>
            </a:r>
          </a:p>
        </p:txBody>
      </p:sp>
      <p:sp>
        <p:nvSpPr>
          <p:cNvPr id="15" name="Slide Number Placeholder 14"/>
          <p:cNvSpPr>
            <a:spLocks noGrp="1"/>
          </p:cNvSpPr>
          <p:nvPr>
            <p:ph type="sldNum" sz="quarter" idx="12"/>
          </p:nvPr>
        </p:nvSpPr>
        <p:spPr/>
        <p:txBody>
          <a:bodyPr/>
          <a:lstStyle/>
          <a:p>
            <a:fld id="{B6F15528-21DE-4FAA-801E-634DDDAF4B2B}" type="slidenum">
              <a:rPr lang="en-US" smtClean="0"/>
              <a:pPr/>
              <a:t>6</a:t>
            </a:fld>
            <a:endParaRPr lang="en-US" dirty="0"/>
          </a:p>
        </p:txBody>
      </p:sp>
      <p:sp>
        <p:nvSpPr>
          <p:cNvPr id="19" name="Rounded Rectangle 18"/>
          <p:cNvSpPr/>
          <p:nvPr/>
        </p:nvSpPr>
        <p:spPr>
          <a:xfrm>
            <a:off x="3150923" y="2685020"/>
            <a:ext cx="972108" cy="256692"/>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66205" y="847524"/>
            <a:ext cx="7849145" cy="707886"/>
          </a:xfrm>
          <a:prstGeom prst="rect">
            <a:avLst/>
          </a:prstGeom>
          <a:noFill/>
        </p:spPr>
        <p:txBody>
          <a:bodyPr wrap="square" rtlCol="0">
            <a:spAutoFit/>
          </a:bodyPr>
          <a:lstStyle/>
          <a:p>
            <a:endParaRPr lang="en-US" sz="2000" b="1" u="sng" dirty="0">
              <a:latin typeface="Times New Roman" pitchFamily="18" charset="0"/>
              <a:cs typeface="Times New Roman" pitchFamily="18" charset="0"/>
            </a:endParaRPr>
          </a:p>
          <a:p>
            <a:endParaRPr lang="en-US" sz="2000" b="1" u="sng" dirty="0">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US" dirty="0"/>
              <a:t>&lt;Subject Name&gt; | &lt;Unit-No&gt; | &lt;Session-No&gt;</a:t>
            </a:r>
          </a:p>
        </p:txBody>
      </p:sp>
      <p:sp>
        <p:nvSpPr>
          <p:cNvPr id="12" name="TextBox 11"/>
          <p:cNvSpPr txBox="1"/>
          <p:nvPr/>
        </p:nvSpPr>
        <p:spPr>
          <a:xfrm>
            <a:off x="428596" y="857233"/>
            <a:ext cx="8572560" cy="6494085"/>
          </a:xfrm>
          <a:prstGeom prst="rect">
            <a:avLst/>
          </a:prstGeom>
          <a:noFill/>
        </p:spPr>
        <p:txBody>
          <a:bodyPr wrap="square" rtlCol="0">
            <a:spAutoFit/>
          </a:bodyPr>
          <a:lstStyle/>
          <a:p>
            <a:r>
              <a:rPr lang="en-IN" dirty="0" smtClean="0"/>
              <a:t>Application of Embedded Systems</a:t>
            </a:r>
          </a:p>
          <a:p>
            <a:r>
              <a:rPr lang="en-IN" dirty="0" smtClean="0"/>
              <a:t>Following are an important application of Embedded system:</a:t>
            </a:r>
          </a:p>
          <a:p>
            <a:r>
              <a:rPr lang="en-IN" b="1" dirty="0" smtClean="0"/>
              <a:t>Robotic science:  </a:t>
            </a:r>
          </a:p>
          <a:p>
            <a:r>
              <a:rPr lang="en-IN" dirty="0" smtClean="0"/>
              <a:t>Ground Vehicles,  Drones,  Underwater Vehicles,  Industrial Robots,  Medical</a:t>
            </a:r>
          </a:p>
          <a:p>
            <a:endParaRPr lang="en-IN" sz="800" dirty="0" smtClean="0"/>
          </a:p>
          <a:p>
            <a:r>
              <a:rPr lang="en-IN" b="1" dirty="0" smtClean="0"/>
              <a:t>Dialysis Machine:  </a:t>
            </a:r>
            <a:r>
              <a:rPr lang="en-IN" dirty="0" smtClean="0"/>
              <a:t>Infusion Pumps,  Cardiac Monitor,  Prosthetic Device</a:t>
            </a:r>
          </a:p>
          <a:p>
            <a:endParaRPr lang="en-IN" sz="800" dirty="0" smtClean="0"/>
          </a:p>
          <a:p>
            <a:r>
              <a:rPr lang="en-IN" b="1" dirty="0" smtClean="0"/>
              <a:t>Automotive Engine Control:</a:t>
            </a:r>
          </a:p>
          <a:p>
            <a:r>
              <a:rPr lang="en-IN" dirty="0" smtClean="0"/>
              <a:t>Ignition System, Brake System, Networking</a:t>
            </a:r>
          </a:p>
          <a:p>
            <a:endParaRPr lang="en-US" sz="800" dirty="0" smtClean="0"/>
          </a:p>
          <a:p>
            <a:r>
              <a:rPr lang="en-IN" b="1" dirty="0" smtClean="0"/>
              <a:t>Router :</a:t>
            </a:r>
            <a:r>
              <a:rPr lang="en-IN" dirty="0" smtClean="0"/>
              <a:t> Hubs, Gateways, Electronics Instruments</a:t>
            </a:r>
          </a:p>
          <a:p>
            <a:endParaRPr lang="en-IN" sz="800" dirty="0" smtClean="0"/>
          </a:p>
          <a:p>
            <a:r>
              <a:rPr lang="en-IN" b="1" dirty="0" smtClean="0"/>
              <a:t>Home Devices:</a:t>
            </a:r>
            <a:r>
              <a:rPr lang="en-IN" dirty="0" smtClean="0"/>
              <a:t> TVs, Digital Alarm, Air Conditioner, DVD Video Player</a:t>
            </a:r>
          </a:p>
          <a:p>
            <a:r>
              <a:rPr lang="en-IN" dirty="0" smtClean="0"/>
              <a:t>Cameras, Automobiles</a:t>
            </a:r>
          </a:p>
          <a:p>
            <a:endParaRPr lang="en-IN" sz="800" dirty="0" smtClean="0"/>
          </a:p>
          <a:p>
            <a:r>
              <a:rPr lang="en-IN" b="1" dirty="0" smtClean="0"/>
              <a:t>Fuel Injection: </a:t>
            </a:r>
            <a:r>
              <a:rPr lang="en-IN" dirty="0" smtClean="0"/>
              <a:t>Lighting System, Door Locks, Air Bags, Windows</a:t>
            </a:r>
          </a:p>
          <a:p>
            <a:endParaRPr lang="en-IN" sz="800" dirty="0" smtClean="0"/>
          </a:p>
          <a:p>
            <a:r>
              <a:rPr lang="en-IN" b="1" dirty="0" smtClean="0"/>
              <a:t>Parking Assistant System:</a:t>
            </a:r>
            <a:r>
              <a:rPr lang="en-IN" dirty="0" smtClean="0"/>
              <a:t> Anti-stealing Alarms </a:t>
            </a:r>
            <a:r>
              <a:rPr lang="en-IN" dirty="0" err="1" smtClean="0"/>
              <a:t>Whippers</a:t>
            </a:r>
            <a:r>
              <a:rPr lang="en-IN" dirty="0" smtClean="0"/>
              <a:t> Motion, Industrial Control</a:t>
            </a:r>
          </a:p>
          <a:p>
            <a:endParaRPr lang="en-IN" sz="800" dirty="0" smtClean="0"/>
          </a:p>
          <a:p>
            <a:r>
              <a:rPr lang="en-IN" b="1" dirty="0" smtClean="0"/>
              <a:t>Robotics:</a:t>
            </a:r>
            <a:r>
              <a:rPr lang="en-IN" dirty="0" smtClean="0"/>
              <a:t> Control System, </a:t>
            </a:r>
          </a:p>
          <a:p>
            <a:r>
              <a:rPr lang="en-IN" b="1" dirty="0" smtClean="0"/>
              <a:t>Missiles </a:t>
            </a:r>
          </a:p>
          <a:p>
            <a:r>
              <a:rPr lang="en-IN" b="1" dirty="0" smtClean="0"/>
              <a:t>Nuclear Reactors</a:t>
            </a:r>
          </a:p>
          <a:p>
            <a:r>
              <a:rPr lang="en-IN" b="1" dirty="0" smtClean="0"/>
              <a:t>Space Stations</a:t>
            </a:r>
          </a:p>
          <a:p>
            <a:r>
              <a:rPr lang="en-IN" b="1" dirty="0" smtClean="0"/>
              <a:t>Shuttles</a:t>
            </a:r>
          </a:p>
          <a:p>
            <a:endParaRPr lang="en-IN" dirty="0" smtClean="0"/>
          </a:p>
          <a:p>
            <a:endParaRPr lang="en-IN" dirty="0" smtClean="0"/>
          </a:p>
          <a:p>
            <a:endParaRPr lang="en-IN" dirty="0"/>
          </a:p>
        </p:txBody>
      </p:sp>
      <p:sp>
        <p:nvSpPr>
          <p:cNvPr id="16" name="Rectangle 15"/>
          <p:cNvSpPr/>
          <p:nvPr/>
        </p:nvSpPr>
        <p:spPr>
          <a:xfrm>
            <a:off x="357157" y="214290"/>
            <a:ext cx="8501123" cy="52322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b="1" dirty="0" smtClean="0">
                <a:solidFill>
                  <a:srgbClr val="FF0000"/>
                </a:solidFill>
              </a:rPr>
              <a:t>Technocrats </a:t>
            </a:r>
            <a:r>
              <a:rPr lang="en-US" sz="2800" b="1" dirty="0" smtClean="0">
                <a:solidFill>
                  <a:srgbClr val="FF0000"/>
                </a:solidFill>
              </a:rPr>
              <a:t>Institute of Technology (Excellence), Bhopal </a:t>
            </a:r>
            <a:endParaRPr lang="en-US" sz="2800" b="1" dirty="0">
              <a:solidFill>
                <a:srgbClr val="FF0000"/>
              </a:solidFill>
            </a:endParaRPr>
          </a:p>
        </p:txBody>
      </p:sp>
    </p:spTree>
    <p:extLst>
      <p:ext uri="{BB962C8B-B14F-4D97-AF65-F5344CB8AC3E}">
        <p14:creationId xmlns:p14="http://schemas.microsoft.com/office/powerpoint/2010/main" xmlns="" val="19887630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4800601" y="6096000"/>
            <a:ext cx="184731" cy="369332"/>
          </a:xfrm>
          <a:prstGeom prst="rect">
            <a:avLst/>
          </a:prstGeom>
          <a:noFill/>
        </p:spPr>
        <p:txBody>
          <a:bodyPr wrap="none" rtlCol="0">
            <a:spAutoFit/>
          </a:bodyPr>
          <a:lstStyle/>
          <a:p>
            <a:endParaRPr lang="en-US" dirty="0"/>
          </a:p>
        </p:txBody>
      </p:sp>
      <p:sp>
        <p:nvSpPr>
          <p:cNvPr id="8" name="Date Placeholder 3"/>
          <p:cNvSpPr txBox="1">
            <a:spLocks/>
          </p:cNvSpPr>
          <p:nvPr/>
        </p:nvSpPr>
        <p:spPr>
          <a:xfrm>
            <a:off x="1452998" y="6356353"/>
            <a:ext cx="1828800" cy="36512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pPr>
              <a:defRPr/>
            </a:pPr>
            <a:r>
              <a:rPr lang="en-US" sz="1200" dirty="0">
                <a:latin typeface="Arial Narrow" pitchFamily="34" charset="0"/>
              </a:rPr>
              <a:t>www.technocratsgroup.edu.in</a:t>
            </a:r>
          </a:p>
        </p:txBody>
      </p:sp>
      <p:sp>
        <p:nvSpPr>
          <p:cNvPr id="15" name="Slide Number Placeholder 14"/>
          <p:cNvSpPr>
            <a:spLocks noGrp="1"/>
          </p:cNvSpPr>
          <p:nvPr>
            <p:ph type="sldNum" sz="quarter" idx="12"/>
          </p:nvPr>
        </p:nvSpPr>
        <p:spPr/>
        <p:txBody>
          <a:bodyPr/>
          <a:lstStyle/>
          <a:p>
            <a:fld id="{B6F15528-21DE-4FAA-801E-634DDDAF4B2B}" type="slidenum">
              <a:rPr lang="en-US" smtClean="0"/>
              <a:pPr/>
              <a:t>7</a:t>
            </a:fld>
            <a:endParaRPr lang="en-US" dirty="0"/>
          </a:p>
        </p:txBody>
      </p:sp>
      <p:sp>
        <p:nvSpPr>
          <p:cNvPr id="19" name="Rounded Rectangle 18"/>
          <p:cNvSpPr/>
          <p:nvPr/>
        </p:nvSpPr>
        <p:spPr>
          <a:xfrm>
            <a:off x="3150923" y="2685020"/>
            <a:ext cx="972108" cy="256692"/>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66205" y="847524"/>
            <a:ext cx="7849145" cy="707886"/>
          </a:xfrm>
          <a:prstGeom prst="rect">
            <a:avLst/>
          </a:prstGeom>
          <a:noFill/>
        </p:spPr>
        <p:txBody>
          <a:bodyPr wrap="square" rtlCol="0">
            <a:spAutoFit/>
          </a:bodyPr>
          <a:lstStyle/>
          <a:p>
            <a:endParaRPr lang="en-US" sz="2000" b="1" u="sng" dirty="0">
              <a:latin typeface="Times New Roman" pitchFamily="18" charset="0"/>
              <a:cs typeface="Times New Roman" pitchFamily="18" charset="0"/>
            </a:endParaRPr>
          </a:p>
          <a:p>
            <a:endParaRPr lang="en-US" sz="2000" b="1" u="sng" dirty="0">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US" dirty="0"/>
              <a:t>&lt;Subject Name&gt; | &lt;Unit-No&gt; | &lt;Session-No&gt;</a:t>
            </a:r>
          </a:p>
        </p:txBody>
      </p:sp>
      <p:pic>
        <p:nvPicPr>
          <p:cNvPr id="2050" name="Picture 2"/>
          <p:cNvPicPr>
            <a:picLocks noChangeAspect="1" noChangeArrowheads="1"/>
          </p:cNvPicPr>
          <p:nvPr/>
        </p:nvPicPr>
        <p:blipFill>
          <a:blip r:embed="rId3"/>
          <a:srcRect/>
          <a:stretch>
            <a:fillRect/>
          </a:stretch>
        </p:blipFill>
        <p:spPr bwMode="auto">
          <a:xfrm>
            <a:off x="214282" y="1000108"/>
            <a:ext cx="8715404" cy="5286375"/>
          </a:xfrm>
          <a:prstGeom prst="rect">
            <a:avLst/>
          </a:prstGeom>
          <a:noFill/>
          <a:ln w="9525">
            <a:noFill/>
            <a:miter lim="800000"/>
            <a:headEnd/>
            <a:tailEnd/>
          </a:ln>
          <a:effectLst/>
        </p:spPr>
      </p:pic>
      <p:sp>
        <p:nvSpPr>
          <p:cNvPr id="16" name="Rectangle 15"/>
          <p:cNvSpPr/>
          <p:nvPr/>
        </p:nvSpPr>
        <p:spPr>
          <a:xfrm>
            <a:off x="357157" y="214290"/>
            <a:ext cx="8643999" cy="52322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b="1" dirty="0" smtClean="0">
                <a:solidFill>
                  <a:srgbClr val="FF0000"/>
                </a:solidFill>
              </a:rPr>
              <a:t>Technocrats </a:t>
            </a:r>
            <a:r>
              <a:rPr lang="en-US" sz="2800" b="1" dirty="0" smtClean="0">
                <a:solidFill>
                  <a:srgbClr val="FF0000"/>
                </a:solidFill>
              </a:rPr>
              <a:t>Institute of Technology (Excellence), Bhopal </a:t>
            </a:r>
            <a:endParaRPr lang="en-US" sz="2800" b="1" dirty="0">
              <a:solidFill>
                <a:srgbClr val="FF0000"/>
              </a:solidFill>
            </a:endParaRPr>
          </a:p>
        </p:txBody>
      </p:sp>
    </p:spTree>
    <p:extLst>
      <p:ext uri="{BB962C8B-B14F-4D97-AF65-F5344CB8AC3E}">
        <p14:creationId xmlns:p14="http://schemas.microsoft.com/office/powerpoint/2010/main" xmlns="" val="19887630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4800601" y="6096000"/>
            <a:ext cx="184731" cy="369332"/>
          </a:xfrm>
          <a:prstGeom prst="rect">
            <a:avLst/>
          </a:prstGeom>
          <a:noFill/>
        </p:spPr>
        <p:txBody>
          <a:bodyPr wrap="none" rtlCol="0">
            <a:spAutoFit/>
          </a:bodyPr>
          <a:lstStyle/>
          <a:p>
            <a:endParaRPr lang="en-US" dirty="0"/>
          </a:p>
        </p:txBody>
      </p:sp>
      <p:sp>
        <p:nvSpPr>
          <p:cNvPr id="8" name="Date Placeholder 3"/>
          <p:cNvSpPr txBox="1">
            <a:spLocks/>
          </p:cNvSpPr>
          <p:nvPr/>
        </p:nvSpPr>
        <p:spPr>
          <a:xfrm>
            <a:off x="1452998" y="6356353"/>
            <a:ext cx="1828800" cy="36512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pPr>
              <a:defRPr/>
            </a:pPr>
            <a:r>
              <a:rPr lang="en-US" sz="1200" dirty="0">
                <a:latin typeface="Arial Narrow" pitchFamily="34" charset="0"/>
              </a:rPr>
              <a:t>www.technocratsgroup.edu.in</a:t>
            </a:r>
          </a:p>
        </p:txBody>
      </p:sp>
      <p:sp>
        <p:nvSpPr>
          <p:cNvPr id="15" name="Slide Number Placeholder 14"/>
          <p:cNvSpPr>
            <a:spLocks noGrp="1"/>
          </p:cNvSpPr>
          <p:nvPr>
            <p:ph type="sldNum" sz="quarter" idx="12"/>
          </p:nvPr>
        </p:nvSpPr>
        <p:spPr/>
        <p:txBody>
          <a:bodyPr/>
          <a:lstStyle/>
          <a:p>
            <a:fld id="{B6F15528-21DE-4FAA-801E-634DDDAF4B2B}" type="slidenum">
              <a:rPr lang="en-US" smtClean="0"/>
              <a:pPr/>
              <a:t>8</a:t>
            </a:fld>
            <a:endParaRPr lang="en-US" dirty="0"/>
          </a:p>
        </p:txBody>
      </p:sp>
      <p:sp>
        <p:nvSpPr>
          <p:cNvPr id="19" name="Rounded Rectangle 18"/>
          <p:cNvSpPr/>
          <p:nvPr/>
        </p:nvSpPr>
        <p:spPr>
          <a:xfrm>
            <a:off x="3150923" y="2685020"/>
            <a:ext cx="972108" cy="256692"/>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66205" y="847524"/>
            <a:ext cx="7849145" cy="707886"/>
          </a:xfrm>
          <a:prstGeom prst="rect">
            <a:avLst/>
          </a:prstGeom>
          <a:noFill/>
        </p:spPr>
        <p:txBody>
          <a:bodyPr wrap="square" rtlCol="0">
            <a:spAutoFit/>
          </a:bodyPr>
          <a:lstStyle/>
          <a:p>
            <a:endParaRPr lang="en-US" sz="2000" b="1" u="sng" dirty="0">
              <a:latin typeface="Times New Roman" pitchFamily="18" charset="0"/>
              <a:cs typeface="Times New Roman" pitchFamily="18" charset="0"/>
            </a:endParaRPr>
          </a:p>
          <a:p>
            <a:endParaRPr lang="en-US" sz="2000" b="1" u="sng" dirty="0">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US" dirty="0"/>
              <a:t>&lt;Subject Name&gt; | &lt;Unit-No&gt; | &lt;Session-No&gt;</a:t>
            </a:r>
          </a:p>
        </p:txBody>
      </p:sp>
      <p:pic>
        <p:nvPicPr>
          <p:cNvPr id="3074" name="Picture 2"/>
          <p:cNvPicPr>
            <a:picLocks noChangeAspect="1" noChangeArrowheads="1"/>
          </p:cNvPicPr>
          <p:nvPr/>
        </p:nvPicPr>
        <p:blipFill>
          <a:blip r:embed="rId3"/>
          <a:srcRect/>
          <a:stretch>
            <a:fillRect/>
          </a:stretch>
        </p:blipFill>
        <p:spPr bwMode="auto">
          <a:xfrm>
            <a:off x="42863" y="823913"/>
            <a:ext cx="9058275" cy="5210175"/>
          </a:xfrm>
          <a:prstGeom prst="rect">
            <a:avLst/>
          </a:prstGeom>
          <a:noFill/>
          <a:ln w="9525">
            <a:noFill/>
            <a:miter lim="800000"/>
            <a:headEnd/>
            <a:tailEnd/>
          </a:ln>
          <a:effectLst/>
        </p:spPr>
      </p:pic>
      <p:sp>
        <p:nvSpPr>
          <p:cNvPr id="16" name="Rectangle 15"/>
          <p:cNvSpPr/>
          <p:nvPr/>
        </p:nvSpPr>
        <p:spPr>
          <a:xfrm>
            <a:off x="285719" y="142852"/>
            <a:ext cx="8643999" cy="52322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b="1" dirty="0" smtClean="0">
                <a:solidFill>
                  <a:srgbClr val="FF0000"/>
                </a:solidFill>
              </a:rPr>
              <a:t>Technocrats </a:t>
            </a:r>
            <a:r>
              <a:rPr lang="en-US" sz="2800" b="1" dirty="0" smtClean="0">
                <a:solidFill>
                  <a:srgbClr val="FF0000"/>
                </a:solidFill>
              </a:rPr>
              <a:t>Institute of Technology (Excellence), Bhopal </a:t>
            </a:r>
            <a:endParaRPr lang="en-US" sz="2800" b="1" dirty="0">
              <a:solidFill>
                <a:srgbClr val="FF0000"/>
              </a:solidFill>
            </a:endParaRPr>
          </a:p>
        </p:txBody>
      </p:sp>
    </p:spTree>
    <p:extLst>
      <p:ext uri="{BB962C8B-B14F-4D97-AF65-F5344CB8AC3E}">
        <p14:creationId xmlns:p14="http://schemas.microsoft.com/office/powerpoint/2010/main" xmlns="" val="19887630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4800601" y="6096000"/>
            <a:ext cx="184731" cy="369332"/>
          </a:xfrm>
          <a:prstGeom prst="rect">
            <a:avLst/>
          </a:prstGeom>
          <a:noFill/>
        </p:spPr>
        <p:txBody>
          <a:bodyPr wrap="none" rtlCol="0">
            <a:spAutoFit/>
          </a:bodyPr>
          <a:lstStyle/>
          <a:p>
            <a:endParaRPr lang="en-US" dirty="0"/>
          </a:p>
        </p:txBody>
      </p:sp>
      <p:sp>
        <p:nvSpPr>
          <p:cNvPr id="8" name="Date Placeholder 3"/>
          <p:cNvSpPr txBox="1">
            <a:spLocks/>
          </p:cNvSpPr>
          <p:nvPr/>
        </p:nvSpPr>
        <p:spPr>
          <a:xfrm>
            <a:off x="1452998" y="6356353"/>
            <a:ext cx="1828800" cy="36512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pPr>
              <a:defRPr/>
            </a:pPr>
            <a:r>
              <a:rPr lang="en-US" sz="1200" dirty="0">
                <a:latin typeface="Arial Narrow" pitchFamily="34" charset="0"/>
              </a:rPr>
              <a:t>www.technocratsgroup.edu.in</a:t>
            </a:r>
          </a:p>
        </p:txBody>
      </p:sp>
      <p:sp>
        <p:nvSpPr>
          <p:cNvPr id="15" name="Slide Number Placeholder 14"/>
          <p:cNvSpPr>
            <a:spLocks noGrp="1"/>
          </p:cNvSpPr>
          <p:nvPr>
            <p:ph type="sldNum" sz="quarter" idx="12"/>
          </p:nvPr>
        </p:nvSpPr>
        <p:spPr/>
        <p:txBody>
          <a:bodyPr/>
          <a:lstStyle/>
          <a:p>
            <a:fld id="{B6F15528-21DE-4FAA-801E-634DDDAF4B2B}" type="slidenum">
              <a:rPr lang="en-US" smtClean="0"/>
              <a:pPr/>
              <a:t>9</a:t>
            </a:fld>
            <a:endParaRPr lang="en-US" dirty="0"/>
          </a:p>
        </p:txBody>
      </p:sp>
      <p:sp>
        <p:nvSpPr>
          <p:cNvPr id="19" name="Rounded Rectangle 18"/>
          <p:cNvSpPr/>
          <p:nvPr/>
        </p:nvSpPr>
        <p:spPr>
          <a:xfrm>
            <a:off x="3150923" y="2685020"/>
            <a:ext cx="972108" cy="256692"/>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66205" y="847524"/>
            <a:ext cx="7849145" cy="707886"/>
          </a:xfrm>
          <a:prstGeom prst="rect">
            <a:avLst/>
          </a:prstGeom>
          <a:noFill/>
        </p:spPr>
        <p:txBody>
          <a:bodyPr wrap="square" rtlCol="0">
            <a:spAutoFit/>
          </a:bodyPr>
          <a:lstStyle/>
          <a:p>
            <a:endParaRPr lang="en-US" sz="2000" b="1" u="sng" dirty="0">
              <a:latin typeface="Times New Roman" pitchFamily="18" charset="0"/>
              <a:cs typeface="Times New Roman" pitchFamily="18" charset="0"/>
            </a:endParaRPr>
          </a:p>
          <a:p>
            <a:endParaRPr lang="en-US" sz="2000" b="1" u="sng" dirty="0">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US" dirty="0"/>
              <a:t>&lt;Subject Name&gt; | &lt;Unit-No&gt; | &lt;Session-No&gt;</a:t>
            </a:r>
          </a:p>
        </p:txBody>
      </p:sp>
      <p:sp>
        <p:nvSpPr>
          <p:cNvPr id="12" name="TextBox 11"/>
          <p:cNvSpPr txBox="1"/>
          <p:nvPr/>
        </p:nvSpPr>
        <p:spPr>
          <a:xfrm>
            <a:off x="428596" y="857233"/>
            <a:ext cx="8572560" cy="6247864"/>
          </a:xfrm>
          <a:prstGeom prst="rect">
            <a:avLst/>
          </a:prstGeom>
          <a:noFill/>
        </p:spPr>
        <p:txBody>
          <a:bodyPr wrap="square" rtlCol="0">
            <a:spAutoFit/>
          </a:bodyPr>
          <a:lstStyle/>
          <a:p>
            <a:pPr algn="ctr"/>
            <a:endParaRPr lang="en-IN" sz="5000" dirty="0" smtClean="0"/>
          </a:p>
          <a:p>
            <a:pPr algn="ctr"/>
            <a:endParaRPr lang="en-IN" sz="5000" dirty="0" smtClean="0"/>
          </a:p>
          <a:p>
            <a:pPr algn="ctr"/>
            <a:r>
              <a:rPr lang="en-IN" sz="5000" dirty="0" smtClean="0"/>
              <a:t>Classification, Major application areas, purpose of embedded systems</a:t>
            </a:r>
          </a:p>
          <a:p>
            <a:pPr algn="ctr"/>
            <a:endParaRPr lang="en-IN" sz="5000" dirty="0" smtClean="0"/>
          </a:p>
          <a:p>
            <a:pPr algn="ctr"/>
            <a:endParaRPr lang="en-IN" sz="5000" dirty="0" smtClean="0"/>
          </a:p>
          <a:p>
            <a:pPr algn="ctr"/>
            <a:endParaRPr lang="en-IN" sz="5000" dirty="0"/>
          </a:p>
        </p:txBody>
      </p:sp>
      <p:sp>
        <p:nvSpPr>
          <p:cNvPr id="16" name="Rectangle 15"/>
          <p:cNvSpPr/>
          <p:nvPr/>
        </p:nvSpPr>
        <p:spPr>
          <a:xfrm>
            <a:off x="214281" y="357166"/>
            <a:ext cx="8715437" cy="52322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b="1" dirty="0" smtClean="0">
                <a:solidFill>
                  <a:srgbClr val="FF0000"/>
                </a:solidFill>
              </a:rPr>
              <a:t>Technocrats </a:t>
            </a:r>
            <a:r>
              <a:rPr lang="en-US" sz="2800" b="1" dirty="0" smtClean="0">
                <a:solidFill>
                  <a:srgbClr val="FF0000"/>
                </a:solidFill>
              </a:rPr>
              <a:t>Institute of Technology (Excellence), Bhopal </a:t>
            </a:r>
            <a:endParaRPr lang="en-US" sz="2800" b="1" dirty="0">
              <a:solidFill>
                <a:srgbClr val="FF0000"/>
              </a:solidFill>
            </a:endParaRPr>
          </a:p>
        </p:txBody>
      </p:sp>
    </p:spTree>
    <p:extLst>
      <p:ext uri="{BB962C8B-B14F-4D97-AF65-F5344CB8AC3E}">
        <p14:creationId xmlns:p14="http://schemas.microsoft.com/office/powerpoint/2010/main" xmlns="" val="19887630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276</TotalTime>
  <Words>2409</Words>
  <Application>Microsoft Office PowerPoint</Application>
  <PresentationFormat>On-screen Show (4:3)</PresentationFormat>
  <Paragraphs>347</Paragraphs>
  <Slides>25</Slides>
  <Notes>24</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Administrator</cp:lastModifiedBy>
  <cp:revision>129</cp:revision>
  <dcterms:created xsi:type="dcterms:W3CDTF">2021-04-02T05:48:38Z</dcterms:created>
  <dcterms:modified xsi:type="dcterms:W3CDTF">2023-05-02T12:36:20Z</dcterms:modified>
</cp:coreProperties>
</file>