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sldIdLst>
    <p:sldId id="285"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4" r:id="rId22"/>
    <p:sldId id="280" r:id="rId23"/>
    <p:sldId id="281" r:id="rId24"/>
    <p:sldId id="282" r:id="rId25"/>
    <p:sldId id="283" r:id="rId26"/>
    <p:sldId id="286" r:id="rId27"/>
    <p:sldId id="287" r:id="rId28"/>
    <p:sldId id="288" r:id="rId29"/>
    <p:sldId id="289"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88" autoAdjust="0"/>
    <p:restoredTop sz="95897" autoAdjust="0"/>
  </p:normalViewPr>
  <p:slideViewPr>
    <p:cSldViewPr snapToGrid="0" snapToObjects="1">
      <p:cViewPr varScale="1">
        <p:scale>
          <a:sx n="73" d="100"/>
          <a:sy n="73" d="100"/>
        </p:scale>
        <p:origin x="-57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9FB4B-1691-6A43-AEDB-52E5F14AD93A}" type="datetimeFigureOut">
              <a:rPr lang="en-US" smtClean="0"/>
              <a:pPr/>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74C9D-047E-EC46-88E8-2C3E69143E14}" type="slidenum">
              <a:rPr lang="en-US" smtClean="0"/>
              <a:pPr/>
              <a:t>‹#›</a:t>
            </a:fld>
            <a:endParaRPr lang="en-US"/>
          </a:p>
        </p:txBody>
      </p:sp>
    </p:spTree>
    <p:extLst>
      <p:ext uri="{BB962C8B-B14F-4D97-AF65-F5344CB8AC3E}">
        <p14:creationId xmlns="" xmlns:p14="http://schemas.microsoft.com/office/powerpoint/2010/main" val="192065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2</a:t>
            </a:fld>
            <a:endParaRPr lang="en-US"/>
          </a:p>
        </p:txBody>
      </p:sp>
    </p:spTree>
    <p:extLst>
      <p:ext uri="{BB962C8B-B14F-4D97-AF65-F5344CB8AC3E}">
        <p14:creationId xmlns="" xmlns:p14="http://schemas.microsoft.com/office/powerpoint/2010/main" val="170530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3</a:t>
            </a:fld>
            <a:endParaRPr lang="en-US"/>
          </a:p>
        </p:txBody>
      </p:sp>
    </p:spTree>
    <p:extLst>
      <p:ext uri="{BB962C8B-B14F-4D97-AF65-F5344CB8AC3E}">
        <p14:creationId xmlns="" xmlns:p14="http://schemas.microsoft.com/office/powerpoint/2010/main" val="101510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174C9D-047E-EC46-88E8-2C3E69143E14}" type="slidenum">
              <a:rPr lang="en-US" smtClean="0"/>
              <a:pPr/>
              <a:t>4</a:t>
            </a:fld>
            <a:endParaRPr lang="en-US"/>
          </a:p>
        </p:txBody>
      </p:sp>
    </p:spTree>
    <p:extLst>
      <p:ext uri="{BB962C8B-B14F-4D97-AF65-F5344CB8AC3E}">
        <p14:creationId xmlns="" xmlns:p14="http://schemas.microsoft.com/office/powerpoint/2010/main" val="1565831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F73942-AB2E-7841-AEA2-3FDD1A2D6C16}" type="datetime1">
              <a:rPr lang="en-US" smtClean="0"/>
              <a:pPr/>
              <a:t>5/2/2023</a:t>
            </a:fld>
            <a:endParaRPr lang="en-US"/>
          </a:p>
        </p:txBody>
      </p:sp>
      <p:sp>
        <p:nvSpPr>
          <p:cNvPr id="5" name="Footer Placeholder 4"/>
          <p:cNvSpPr>
            <a:spLocks noGrp="1"/>
          </p:cNvSpPr>
          <p:nvPr>
            <p:ph type="ftr" sz="quarter" idx="11"/>
          </p:nvPr>
        </p:nvSpPr>
        <p:spPr/>
        <p:txBody>
          <a:bodyPr/>
          <a:lstStyle/>
          <a:p>
            <a:r>
              <a:rPr lang="en-US"/>
              <a:t>&lt;Subject Name&gt; | &lt;Unit-No&gt; | &lt;Session-No&gt;</a:t>
            </a:r>
          </a:p>
        </p:txBody>
      </p:sp>
      <p:sp>
        <p:nvSpPr>
          <p:cNvPr id="6" name="Slide Number Placeholder 5"/>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4496F1-0696-B347-A871-E362EAE805D4}" type="datetime1">
              <a:rPr lang="en-US" smtClean="0"/>
              <a:pPr/>
              <a:t>5/2/2023</a:t>
            </a:fld>
            <a:endParaRPr lang="en-US"/>
          </a:p>
        </p:txBody>
      </p:sp>
      <p:sp>
        <p:nvSpPr>
          <p:cNvPr id="5" name="Footer Placeholder 4"/>
          <p:cNvSpPr>
            <a:spLocks noGrp="1"/>
          </p:cNvSpPr>
          <p:nvPr>
            <p:ph type="ftr" sz="quarter" idx="11"/>
          </p:nvPr>
        </p:nvSpPr>
        <p:spPr/>
        <p:txBody>
          <a:bodyPr/>
          <a:lstStyle/>
          <a:p>
            <a:r>
              <a:rPr lang="en-US"/>
              <a:t>&lt;Subject Name&gt; | &lt;Unit-No&gt; | &lt;Session-No&gt;</a:t>
            </a:r>
          </a:p>
        </p:txBody>
      </p:sp>
      <p:sp>
        <p:nvSpPr>
          <p:cNvPr id="6" name="Slide Number Placeholder 5"/>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EA158D-60F5-A14C-92B3-3389F0A6D752}" type="datetime1">
              <a:rPr lang="en-US" smtClean="0"/>
              <a:pPr/>
              <a:t>5/2/2023</a:t>
            </a:fld>
            <a:endParaRPr lang="en-US"/>
          </a:p>
        </p:txBody>
      </p:sp>
      <p:sp>
        <p:nvSpPr>
          <p:cNvPr id="5" name="Footer Placeholder 4"/>
          <p:cNvSpPr>
            <a:spLocks noGrp="1"/>
          </p:cNvSpPr>
          <p:nvPr>
            <p:ph type="ftr" sz="quarter" idx="11"/>
          </p:nvPr>
        </p:nvSpPr>
        <p:spPr/>
        <p:txBody>
          <a:bodyPr/>
          <a:lstStyle/>
          <a:p>
            <a:r>
              <a:rPr lang="en-US"/>
              <a:t>&lt;Subject Name&gt; | &lt;Unit-No&gt; | &lt;Session-No&gt;</a:t>
            </a:r>
          </a:p>
        </p:txBody>
      </p:sp>
      <p:sp>
        <p:nvSpPr>
          <p:cNvPr id="6" name="Slide Number Placeholder 5"/>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14FC5-0CF5-1A48-8A1F-4CCD4E3FA8E1}" type="datetime1">
              <a:rPr lang="en-US" smtClean="0"/>
              <a:pPr/>
              <a:t>5/2/2023</a:t>
            </a:fld>
            <a:endParaRPr lang="en-US"/>
          </a:p>
        </p:txBody>
      </p:sp>
      <p:sp>
        <p:nvSpPr>
          <p:cNvPr id="5" name="Footer Placeholder 4"/>
          <p:cNvSpPr>
            <a:spLocks noGrp="1"/>
          </p:cNvSpPr>
          <p:nvPr>
            <p:ph type="ftr" sz="quarter" idx="11"/>
          </p:nvPr>
        </p:nvSpPr>
        <p:spPr/>
        <p:txBody>
          <a:bodyPr/>
          <a:lstStyle/>
          <a:p>
            <a:r>
              <a:rPr lang="en-US"/>
              <a:t>&lt;Subject Name&gt; | &lt;Unit-No&gt; | &lt;Session-No&gt;</a:t>
            </a:r>
          </a:p>
        </p:txBody>
      </p:sp>
      <p:sp>
        <p:nvSpPr>
          <p:cNvPr id="6" name="Slide Number Placeholder 5"/>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A995B-E052-2D4B-96BA-E1A39A1DAA34}" type="datetime1">
              <a:rPr lang="en-US" smtClean="0"/>
              <a:pPr/>
              <a:t>5/2/2023</a:t>
            </a:fld>
            <a:endParaRPr lang="en-US"/>
          </a:p>
        </p:txBody>
      </p:sp>
      <p:sp>
        <p:nvSpPr>
          <p:cNvPr id="5" name="Footer Placeholder 4"/>
          <p:cNvSpPr>
            <a:spLocks noGrp="1"/>
          </p:cNvSpPr>
          <p:nvPr>
            <p:ph type="ftr" sz="quarter" idx="11"/>
          </p:nvPr>
        </p:nvSpPr>
        <p:spPr/>
        <p:txBody>
          <a:bodyPr/>
          <a:lstStyle/>
          <a:p>
            <a:r>
              <a:rPr lang="en-US"/>
              <a:t>&lt;Subject Name&gt; | &lt;Unit-No&gt; | &lt;Session-No&gt;</a:t>
            </a:r>
          </a:p>
        </p:txBody>
      </p:sp>
      <p:sp>
        <p:nvSpPr>
          <p:cNvPr id="6" name="Slide Number Placeholder 5"/>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77E7B5-1847-0746-BA10-48E79EC45FCA}" type="datetime1">
              <a:rPr lang="en-US" smtClean="0"/>
              <a:pPr/>
              <a:t>5/2/2023</a:t>
            </a:fld>
            <a:endParaRPr lang="en-US"/>
          </a:p>
        </p:txBody>
      </p:sp>
      <p:sp>
        <p:nvSpPr>
          <p:cNvPr id="6" name="Footer Placeholder 5"/>
          <p:cNvSpPr>
            <a:spLocks noGrp="1"/>
          </p:cNvSpPr>
          <p:nvPr>
            <p:ph type="ftr" sz="quarter" idx="11"/>
          </p:nvPr>
        </p:nvSpPr>
        <p:spPr/>
        <p:txBody>
          <a:bodyPr/>
          <a:lstStyle/>
          <a:p>
            <a:r>
              <a:rPr lang="en-US"/>
              <a:t>&lt;Subject Name&gt; | &lt;Unit-No&gt; | &lt;Session-No&gt;</a:t>
            </a:r>
          </a:p>
        </p:txBody>
      </p:sp>
      <p:sp>
        <p:nvSpPr>
          <p:cNvPr id="7" name="Slide Number Placeholder 6"/>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1C2045-C3B5-4F4D-BD97-ED0B0D62FB43}" type="datetime1">
              <a:rPr lang="en-US" smtClean="0"/>
              <a:pPr/>
              <a:t>5/2/2023</a:t>
            </a:fld>
            <a:endParaRPr lang="en-US"/>
          </a:p>
        </p:txBody>
      </p:sp>
      <p:sp>
        <p:nvSpPr>
          <p:cNvPr id="8" name="Footer Placeholder 7"/>
          <p:cNvSpPr>
            <a:spLocks noGrp="1"/>
          </p:cNvSpPr>
          <p:nvPr>
            <p:ph type="ftr" sz="quarter" idx="11"/>
          </p:nvPr>
        </p:nvSpPr>
        <p:spPr/>
        <p:txBody>
          <a:bodyPr/>
          <a:lstStyle/>
          <a:p>
            <a:r>
              <a:rPr lang="en-US"/>
              <a:t>&lt;Subject Name&gt; | &lt;Unit-No&gt; | &lt;Session-No&gt;</a:t>
            </a:r>
          </a:p>
        </p:txBody>
      </p:sp>
      <p:sp>
        <p:nvSpPr>
          <p:cNvPr id="9" name="Slide Number Placeholder 8"/>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A7B8AD-726C-8442-8405-79050775F9C8}" type="datetime1">
              <a:rPr lang="en-US" smtClean="0"/>
              <a:pPr/>
              <a:t>5/2/2023</a:t>
            </a:fld>
            <a:endParaRPr lang="en-US"/>
          </a:p>
        </p:txBody>
      </p:sp>
      <p:sp>
        <p:nvSpPr>
          <p:cNvPr id="4" name="Footer Placeholder 3"/>
          <p:cNvSpPr>
            <a:spLocks noGrp="1"/>
          </p:cNvSpPr>
          <p:nvPr>
            <p:ph type="ftr" sz="quarter" idx="11"/>
          </p:nvPr>
        </p:nvSpPr>
        <p:spPr/>
        <p:txBody>
          <a:bodyPr/>
          <a:lstStyle/>
          <a:p>
            <a:r>
              <a:rPr lang="en-US"/>
              <a:t>&lt;Subject Name&gt; | &lt;Unit-No&gt; | &lt;Session-No&gt;</a:t>
            </a:r>
          </a:p>
        </p:txBody>
      </p:sp>
      <p:sp>
        <p:nvSpPr>
          <p:cNvPr id="5" name="Slide Number Placeholder 4"/>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FCE35-2110-F442-BFD5-2FC8560F2F0C}" type="datetime1">
              <a:rPr lang="en-US" smtClean="0"/>
              <a:pPr/>
              <a:t>5/2/2023</a:t>
            </a:fld>
            <a:endParaRPr lang="en-US"/>
          </a:p>
        </p:txBody>
      </p:sp>
      <p:sp>
        <p:nvSpPr>
          <p:cNvPr id="3" name="Footer Placeholder 2"/>
          <p:cNvSpPr>
            <a:spLocks noGrp="1"/>
          </p:cNvSpPr>
          <p:nvPr>
            <p:ph type="ftr" sz="quarter" idx="11"/>
          </p:nvPr>
        </p:nvSpPr>
        <p:spPr/>
        <p:txBody>
          <a:bodyPr/>
          <a:lstStyle/>
          <a:p>
            <a:r>
              <a:rPr lang="en-US"/>
              <a:t>&lt;Subject Name&gt; | &lt;Unit-No&gt; | &lt;Session-No&gt;</a:t>
            </a:r>
          </a:p>
        </p:txBody>
      </p:sp>
      <p:sp>
        <p:nvSpPr>
          <p:cNvPr id="4" name="Slide Number Placeholder 3"/>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FAFE1E-6B79-4B49-87B7-08D321ED9E5D}" type="datetime1">
              <a:rPr lang="en-US" smtClean="0"/>
              <a:pPr/>
              <a:t>5/2/2023</a:t>
            </a:fld>
            <a:endParaRPr lang="en-US"/>
          </a:p>
        </p:txBody>
      </p:sp>
      <p:sp>
        <p:nvSpPr>
          <p:cNvPr id="6" name="Footer Placeholder 5"/>
          <p:cNvSpPr>
            <a:spLocks noGrp="1"/>
          </p:cNvSpPr>
          <p:nvPr>
            <p:ph type="ftr" sz="quarter" idx="11"/>
          </p:nvPr>
        </p:nvSpPr>
        <p:spPr/>
        <p:txBody>
          <a:bodyPr/>
          <a:lstStyle/>
          <a:p>
            <a:r>
              <a:rPr lang="en-US"/>
              <a:t>&lt;Subject Name&gt; | &lt;Unit-No&gt; | &lt;Session-No&gt;</a:t>
            </a:r>
          </a:p>
        </p:txBody>
      </p:sp>
      <p:sp>
        <p:nvSpPr>
          <p:cNvPr id="7" name="Slide Number Placeholder 6"/>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6B04AC-B88F-144C-8A6B-15FB3F3CBB6D}" type="datetime1">
              <a:rPr lang="en-US" smtClean="0"/>
              <a:pPr/>
              <a:t>5/2/2023</a:t>
            </a:fld>
            <a:endParaRPr lang="en-US"/>
          </a:p>
        </p:txBody>
      </p:sp>
      <p:sp>
        <p:nvSpPr>
          <p:cNvPr id="6" name="Footer Placeholder 5"/>
          <p:cNvSpPr>
            <a:spLocks noGrp="1"/>
          </p:cNvSpPr>
          <p:nvPr>
            <p:ph type="ftr" sz="quarter" idx="11"/>
          </p:nvPr>
        </p:nvSpPr>
        <p:spPr/>
        <p:txBody>
          <a:bodyPr/>
          <a:lstStyle/>
          <a:p>
            <a:r>
              <a:rPr lang="en-US"/>
              <a:t>&lt;Subject Name&gt; | &lt;Unit-No&gt; | &lt;Session-No&gt;</a:t>
            </a:r>
          </a:p>
        </p:txBody>
      </p:sp>
      <p:sp>
        <p:nvSpPr>
          <p:cNvPr id="7" name="Slide Number Placeholder 6"/>
          <p:cNvSpPr>
            <a:spLocks noGrp="1"/>
          </p:cNvSpPr>
          <p:nvPr>
            <p:ph type="sldNum" sz="quarter" idx="12"/>
          </p:nvPr>
        </p:nvSpPr>
        <p:spPr/>
        <p:txBody>
          <a:bodyPr/>
          <a:lstStyle/>
          <a:p>
            <a:fld id="{BF27EA0E-D0B5-454B-B09E-37CA907271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313CE-3AB1-A147-B97A-5A6206B1BBA3}" type="datetime1">
              <a:rPr lang="en-US" smtClean="0"/>
              <a:pPr/>
              <a:t>5/2/2023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&lt;Subject Name&gt; | &lt;Unit-No&gt; | &lt;Session-No&gt;</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7EA0E-D0B5-454B-B09E-37CA907271B3}" type="slidenum">
              <a:rPr lang="en-US" smtClean="0"/>
              <a:pPr/>
              <a:t>‹#›</a:t>
            </a:fld>
            <a:endParaRPr lang="en-US"/>
          </a:p>
        </p:txBody>
      </p:sp>
    </p:spTree>
    <p:extLst>
      <p:ext uri="{BB962C8B-B14F-4D97-AF65-F5344CB8AC3E}">
        <p14:creationId xmlns="" xmlns:p14="http://schemas.microsoft.com/office/powerpoint/2010/main" val="2013913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627236" y="5929745"/>
            <a:ext cx="8915400" cy="769441"/>
          </a:xfrm>
          <a:prstGeom prst="rect">
            <a:avLst/>
          </a:prstGeom>
        </p:spPr>
        <p:txBody>
          <a:bodyPr wrap="square">
            <a:spAutoFit/>
          </a:bodyPr>
          <a:lstStyle/>
          <a:p>
            <a:pPr algn="ctr"/>
            <a:endParaRPr lang="en-US" sz="1100" b="1" dirty="0">
              <a:solidFill>
                <a:srgbClr val="A20000"/>
              </a:solidFill>
              <a:latin typeface="Swis721 BlkCn BT" pitchFamily="34" charset="0"/>
              <a:cs typeface="Arial" pitchFamily="34" charset="0"/>
            </a:endParaRPr>
          </a:p>
          <a:p>
            <a:pPr algn="ctr"/>
            <a:r>
              <a:rPr lang="en-US" sz="1100" b="1" dirty="0">
                <a:latin typeface="Arial" pitchFamily="34" charset="0"/>
                <a:cs typeface="Arial" pitchFamily="34" charset="0"/>
              </a:rPr>
              <a:t>Technocrats </a:t>
            </a:r>
            <a:r>
              <a:rPr lang="en-US" sz="1100" b="1" dirty="0" smtClean="0">
                <a:latin typeface="Arial" pitchFamily="34" charset="0"/>
                <a:cs typeface="Arial" pitchFamily="34" charset="0"/>
              </a:rPr>
              <a:t>Institute of Technology,  Bhopal </a:t>
            </a:r>
            <a:r>
              <a:rPr lang="en-US" sz="1100" b="1" dirty="0">
                <a:latin typeface="Arial" pitchFamily="34" charset="0"/>
                <a:cs typeface="Arial" pitchFamily="34" charset="0"/>
              </a:rPr>
              <a:t>- 462021 MP, India</a:t>
            </a:r>
          </a:p>
          <a:p>
            <a:pPr algn="ctr"/>
            <a:r>
              <a:rPr lang="en-US" sz="1100" b="1" dirty="0">
                <a:latin typeface="Arial" pitchFamily="34" charset="0"/>
                <a:cs typeface="Arial" pitchFamily="34" charset="0"/>
              </a:rPr>
              <a:t>Phone : +91-755-2751679</a:t>
            </a:r>
          </a:p>
          <a:p>
            <a:pPr algn="ctr"/>
            <a:r>
              <a:rPr lang="en-US" sz="1100" b="1" dirty="0">
                <a:latin typeface="Arial" pitchFamily="34" charset="0"/>
                <a:cs typeface="Arial" pitchFamily="34" charset="0"/>
              </a:rPr>
              <a:t>e-mail: info@titbhopal.net | website: </a:t>
            </a:r>
            <a:r>
              <a:rPr lang="en-US" sz="1100" b="1" dirty="0" smtClean="0">
                <a:latin typeface="Arial" pitchFamily="34" charset="0"/>
                <a:cs typeface="Arial" pitchFamily="34" charset="0"/>
              </a:rPr>
              <a:t>www.titbhopal.net </a:t>
            </a:r>
            <a:endParaRPr lang="en-IN" sz="1100" b="1" dirty="0">
              <a:latin typeface="Arial" pitchFamily="34" charset="0"/>
              <a:cs typeface="Arial" pitchFamily="34" charset="0"/>
            </a:endParaRPr>
          </a:p>
        </p:txBody>
      </p:sp>
      <p:sp>
        <p:nvSpPr>
          <p:cNvPr id="8" name="Rectangle 7"/>
          <p:cNvSpPr/>
          <p:nvPr/>
        </p:nvSpPr>
        <p:spPr>
          <a:xfrm>
            <a:off x="207818" y="1458201"/>
            <a:ext cx="11840344" cy="584775"/>
          </a:xfrm>
          <a:prstGeom prst="rect">
            <a:avLst/>
          </a:prstGeom>
        </p:spPr>
        <p:txBody>
          <a:bodyPr wrap="square">
            <a:spAutoFit/>
          </a:bodyPr>
          <a:lstStyle/>
          <a:p>
            <a:pPr algn="ctr"/>
            <a:r>
              <a:rPr lang="en-US" sz="3200" b="1" dirty="0" smtClean="0"/>
              <a:t>ELECTRONIC MEASUREMENT INSTRUMENTATION (EC-302)</a:t>
            </a:r>
            <a:endParaRPr lang="en-US" sz="3200" b="1" dirty="0"/>
          </a:p>
        </p:txBody>
      </p:sp>
      <p:sp>
        <p:nvSpPr>
          <p:cNvPr id="9" name="Rectangle 8"/>
          <p:cNvSpPr/>
          <p:nvPr/>
        </p:nvSpPr>
        <p:spPr>
          <a:xfrm>
            <a:off x="1941532" y="2255445"/>
            <a:ext cx="8286808" cy="523220"/>
          </a:xfrm>
          <a:prstGeom prst="rect">
            <a:avLst/>
          </a:prstGeom>
        </p:spPr>
        <p:txBody>
          <a:bodyPr wrap="square">
            <a:spAutoFit/>
          </a:bodyPr>
          <a:lstStyle/>
          <a:p>
            <a:pPr algn="ctr"/>
            <a:r>
              <a:rPr lang="en-US" sz="2800" b="1" dirty="0" smtClean="0"/>
              <a:t>Unit 1</a:t>
            </a:r>
            <a:endParaRPr lang="en-US" sz="2800" b="1" dirty="0"/>
          </a:p>
        </p:txBody>
      </p:sp>
      <p:sp>
        <p:nvSpPr>
          <p:cNvPr id="12" name="Rectangle 11"/>
          <p:cNvSpPr/>
          <p:nvPr/>
        </p:nvSpPr>
        <p:spPr>
          <a:xfrm>
            <a:off x="1952596" y="2972635"/>
            <a:ext cx="8286808" cy="523220"/>
          </a:xfrm>
          <a:prstGeom prst="rect">
            <a:avLst/>
          </a:prstGeom>
        </p:spPr>
        <p:txBody>
          <a:bodyPr wrap="square">
            <a:spAutoFit/>
          </a:bodyPr>
          <a:lstStyle/>
          <a:p>
            <a:pPr algn="ctr"/>
            <a:r>
              <a:rPr lang="en-US" sz="2800" b="1" dirty="0" smtClean="0"/>
              <a:t>Session </a:t>
            </a:r>
            <a:r>
              <a:rPr lang="en-US" sz="2800" b="1" dirty="0"/>
              <a:t>– </a:t>
            </a:r>
            <a:r>
              <a:rPr lang="en-US" sz="2800" b="1" dirty="0" smtClean="0"/>
              <a:t>1/6</a:t>
            </a:r>
            <a:endParaRPr lang="en-US" sz="2800" b="1" dirty="0"/>
          </a:p>
        </p:txBody>
      </p:sp>
      <p:sp>
        <p:nvSpPr>
          <p:cNvPr id="13" name="Rectangle 12"/>
          <p:cNvSpPr/>
          <p:nvPr/>
        </p:nvSpPr>
        <p:spPr>
          <a:xfrm>
            <a:off x="1941532" y="4079306"/>
            <a:ext cx="8286808" cy="1015663"/>
          </a:xfrm>
          <a:prstGeom prst="rect">
            <a:avLst/>
          </a:prstGeom>
        </p:spPr>
        <p:txBody>
          <a:bodyPr wrap="square">
            <a:spAutoFit/>
          </a:bodyPr>
          <a:lstStyle/>
          <a:p>
            <a:pPr algn="ctr"/>
            <a:r>
              <a:rPr lang="en-US" sz="2000" b="1" dirty="0" smtClean="0"/>
              <a:t>Electronics &amp; Communication Engineering</a:t>
            </a:r>
            <a:endParaRPr lang="en-US" sz="2000" b="1" dirty="0"/>
          </a:p>
          <a:p>
            <a:pPr algn="ctr"/>
            <a:r>
              <a:rPr lang="en-US" sz="2000" b="1" dirty="0" smtClean="0"/>
              <a:t>III</a:t>
            </a:r>
            <a:endParaRPr lang="en-US" sz="2000" b="1" dirty="0"/>
          </a:p>
          <a:p>
            <a:pPr algn="ctr"/>
            <a:r>
              <a:rPr lang="en-US" sz="2000" b="1" dirty="0" smtClean="0"/>
              <a:t>Dr. </a:t>
            </a:r>
            <a:r>
              <a:rPr lang="en-US" sz="2000" b="1" dirty="0" err="1" smtClean="0"/>
              <a:t>Jitendra</a:t>
            </a:r>
            <a:r>
              <a:rPr lang="en-US" sz="2000" b="1" dirty="0" smtClean="0"/>
              <a:t> P S </a:t>
            </a:r>
            <a:r>
              <a:rPr lang="en-US" sz="2000" b="1" dirty="0" err="1" smtClean="0"/>
              <a:t>Mathur</a:t>
            </a:r>
            <a:r>
              <a:rPr lang="en-US" sz="2000" b="1" dirty="0" smtClean="0"/>
              <a:t>, AP, EC, TIT</a:t>
            </a:r>
            <a:endParaRPr lang="en-US" sz="2000" b="1" dirty="0"/>
          </a:p>
        </p:txBody>
      </p:sp>
      <p:sp>
        <p:nvSpPr>
          <p:cNvPr id="16" name="Rectangle 15"/>
          <p:cNvSpPr/>
          <p:nvPr/>
        </p:nvSpPr>
        <p:spPr>
          <a:xfrm>
            <a:off x="522513" y="444135"/>
            <a:ext cx="10946675" cy="523220"/>
          </a:xfrm>
          <a:prstGeom prst="rect">
            <a:avLst/>
          </a:prstGeom>
        </p:spPr>
        <p:txBody>
          <a:bodyPr wrap="square">
            <a:spAutoFit/>
          </a:bodyPr>
          <a:lstStyle/>
          <a:p>
            <a:r>
              <a:rPr lang="en-US" sz="2800" b="1" dirty="0" smtClean="0">
                <a:solidFill>
                  <a:srgbClr val="FF0000"/>
                </a:solidFill>
              </a:rPr>
              <a:t>	Technocrats </a:t>
            </a:r>
            <a:r>
              <a:rPr lang="en-US" sz="2800" b="1" dirty="0" smtClean="0">
                <a:solidFill>
                  <a:srgbClr val="FF0000"/>
                </a:solidFill>
              </a:rPr>
              <a:t>Institute of </a:t>
            </a:r>
            <a:r>
              <a:rPr lang="en-US" sz="2800" b="1" dirty="0" smtClean="0">
                <a:solidFill>
                  <a:srgbClr val="FF0000"/>
                </a:solidFill>
              </a:rPr>
              <a:t>Technology (Excellence), Bhopal </a:t>
            </a:r>
            <a:endParaRPr lang="en-US" sz="2800" b="1" dirty="0">
              <a:solidFill>
                <a:srgbClr val="FF0000"/>
              </a:solidFill>
            </a:endParaRPr>
          </a:p>
        </p:txBody>
      </p:sp>
    </p:spTree>
    <p:extLst>
      <p:ext uri="{BB962C8B-B14F-4D97-AF65-F5344CB8AC3E}">
        <p14:creationId xmlns="" xmlns:p14="http://schemas.microsoft.com/office/powerpoint/2010/main" val="139296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Unit-1&gt; </a:t>
            </a:r>
            <a:r>
              <a:rPr lang="en-US" dirty="0"/>
              <a:t>| &lt;</a:t>
            </a:r>
            <a:r>
              <a:rPr lang="en-US" dirty="0" smtClean="0"/>
              <a:t>Session-4&gt;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10</a:t>
            </a:fld>
            <a:endParaRPr lang="en-US"/>
          </a:p>
        </p:txBody>
      </p:sp>
      <p:pic>
        <p:nvPicPr>
          <p:cNvPr id="7" name="Picture 13" descr="C:\Users\IES\Desktop\circuit_diagram_of_dc_ammeter.jpg"/>
          <p:cNvPicPr>
            <a:picLocks noChangeAspect="1" noChangeArrowheads="1"/>
          </p:cNvPicPr>
          <p:nvPr/>
        </p:nvPicPr>
        <p:blipFill>
          <a:blip r:embed="rId2"/>
          <a:srcRect/>
          <a:stretch>
            <a:fillRect/>
          </a:stretch>
        </p:blipFill>
        <p:spPr bwMode="auto">
          <a:xfrm>
            <a:off x="1537848" y="1600200"/>
            <a:ext cx="4000500" cy="3048000"/>
          </a:xfrm>
          <a:prstGeom prst="rect">
            <a:avLst/>
          </a:prstGeom>
          <a:noFill/>
        </p:spPr>
      </p:pic>
      <p:sp>
        <p:nvSpPr>
          <p:cNvPr id="8" name="Rectangle 7"/>
          <p:cNvSpPr/>
          <p:nvPr/>
        </p:nvSpPr>
        <p:spPr>
          <a:xfrm>
            <a:off x="7011549" y="4800599"/>
            <a:ext cx="2283702" cy="369332"/>
          </a:xfrm>
          <a:prstGeom prst="rect">
            <a:avLst/>
          </a:prstGeom>
        </p:spPr>
        <p:txBody>
          <a:bodyPr wrap="square">
            <a:spAutoFit/>
          </a:bodyPr>
          <a:lstStyle/>
          <a:p>
            <a:r>
              <a:rPr lang="en-US" b="1" dirty="0">
                <a:latin typeface="Times New Roman" pitchFamily="18" charset="0"/>
                <a:cs typeface="Times New Roman" pitchFamily="18" charset="0"/>
              </a:rPr>
              <a:t>Figure: AC Ammeter</a:t>
            </a:r>
          </a:p>
        </p:txBody>
      </p:sp>
      <p:pic>
        <p:nvPicPr>
          <p:cNvPr id="9" name="Picture 14" descr="C:\Users\IES\Desktop\circuit_diagram_of_thermocouple_type_ac_ammeter.jpg"/>
          <p:cNvPicPr>
            <a:picLocks noChangeAspect="1" noChangeArrowheads="1"/>
          </p:cNvPicPr>
          <p:nvPr/>
        </p:nvPicPr>
        <p:blipFill>
          <a:blip r:embed="rId3"/>
          <a:srcRect/>
          <a:stretch>
            <a:fillRect/>
          </a:stretch>
        </p:blipFill>
        <p:spPr bwMode="auto">
          <a:xfrm>
            <a:off x="6483563" y="1752600"/>
            <a:ext cx="3810000" cy="3047999"/>
          </a:xfrm>
          <a:prstGeom prst="rect">
            <a:avLst/>
          </a:prstGeom>
          <a:noFill/>
        </p:spPr>
      </p:pic>
      <p:sp>
        <p:nvSpPr>
          <p:cNvPr id="10" name="TextBox 9"/>
          <p:cNvSpPr txBox="1"/>
          <p:nvPr/>
        </p:nvSpPr>
        <p:spPr>
          <a:xfrm>
            <a:off x="1920547" y="4953000"/>
            <a:ext cx="2667000" cy="400110"/>
          </a:xfrm>
          <a:prstGeom prst="rect">
            <a:avLst/>
          </a:prstGeom>
          <a:noFill/>
        </p:spPr>
        <p:txBody>
          <a:bodyPr wrap="square" rtlCol="0">
            <a:spAutoFit/>
          </a:bodyPr>
          <a:lstStyle/>
          <a:p>
            <a:r>
              <a:rPr lang="en-US" sz="2000" b="1" dirty="0">
                <a:latin typeface="Times New Roman" pitchFamily="18" charset="0"/>
                <a:cs typeface="Times New Roman" pitchFamily="18" charset="0"/>
              </a:rPr>
              <a:t>Figure: DC Ammeter</a:t>
            </a:r>
          </a:p>
        </p:txBody>
      </p:sp>
      <p:sp>
        <p:nvSpPr>
          <p:cNvPr id="11" name="Rectangle 10"/>
          <p:cNvSpPr/>
          <p:nvPr/>
        </p:nvSpPr>
        <p:spPr>
          <a:xfrm>
            <a:off x="4007906" y="1230868"/>
            <a:ext cx="4145494" cy="369332"/>
          </a:xfrm>
          <a:prstGeom prst="rect">
            <a:avLst/>
          </a:prstGeom>
        </p:spPr>
        <p:txBody>
          <a:bodyPr wrap="none">
            <a:spAutoFit/>
          </a:bodyPr>
          <a:lstStyle/>
          <a:p>
            <a:r>
              <a:rPr lang="en-US" b="1" dirty="0">
                <a:latin typeface="Times New Roman" pitchFamily="18" charset="0"/>
                <a:cs typeface="Times New Roman" pitchFamily="18" charset="0"/>
              </a:rPr>
              <a:t>DC and AC Ammeter (Circuit Diagram)</a:t>
            </a:r>
            <a:endParaRPr lang="en-IN" dirty="0"/>
          </a:p>
        </p:txBody>
      </p:sp>
      <p:sp>
        <p:nvSpPr>
          <p:cNvPr id="18" name="Rectangle 17"/>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Unit-1&gt; </a:t>
            </a:r>
            <a:r>
              <a:rPr lang="en-US" dirty="0"/>
              <a:t>| &lt;</a:t>
            </a:r>
            <a:r>
              <a:rPr lang="en-US" dirty="0" smtClean="0"/>
              <a:t>Session-4&gt;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11</a:t>
            </a:fld>
            <a:endParaRPr lang="en-US"/>
          </a:p>
        </p:txBody>
      </p:sp>
      <p:sp>
        <p:nvSpPr>
          <p:cNvPr id="7" name="Rectangle 6"/>
          <p:cNvSpPr/>
          <p:nvPr/>
        </p:nvSpPr>
        <p:spPr>
          <a:xfrm>
            <a:off x="1201783" y="1554480"/>
            <a:ext cx="9601200" cy="3416320"/>
          </a:xfrm>
          <a:prstGeom prst="rect">
            <a:avLst/>
          </a:prstGeom>
        </p:spPr>
        <p:txBody>
          <a:bodyPr wrap="square">
            <a:spAutoFit/>
          </a:bodyPr>
          <a:lstStyle/>
          <a:p>
            <a:pPr algn="just">
              <a:buNone/>
            </a:pPr>
            <a:r>
              <a:rPr lang="en-US" b="1" dirty="0">
                <a:latin typeface="Times New Roman" pitchFamily="18" charset="0"/>
                <a:cs typeface="Times New Roman" pitchFamily="18" charset="0"/>
              </a:rPr>
              <a:t>DC Voltmeter</a:t>
            </a:r>
            <a:r>
              <a:rPr lang="en-US" dirty="0">
                <a:latin typeface="Times New Roman" pitchFamily="18" charset="0"/>
                <a:cs typeface="Times New Roman" pitchFamily="18" charset="0"/>
              </a:rPr>
              <a:t> is used to measurement of DC Voltage between the two nodes. We know that unit of potential difference is volts. So it is a measuring instrument which measures the potential difference between the two points.</a:t>
            </a:r>
          </a:p>
          <a:p>
            <a:pPr algn="just">
              <a:buNone/>
            </a:pPr>
            <a:endParaRPr lang="en-US" dirty="0">
              <a:latin typeface="Times New Roman" pitchFamily="18" charset="0"/>
              <a:cs typeface="Times New Roman" pitchFamily="18" charset="0"/>
            </a:endParaRPr>
          </a:p>
          <a:p>
            <a:pPr algn="just">
              <a:buFont typeface="Wingdings" pitchFamily="2" charset="2"/>
              <a:buChar char="q"/>
            </a:pPr>
            <a:r>
              <a:rPr lang="en-US" dirty="0">
                <a:latin typeface="Times New Roman" pitchFamily="18" charset="0"/>
                <a:cs typeface="Times New Roman" pitchFamily="18" charset="0"/>
              </a:rPr>
              <a:t>If we place a resistor in series with the Permanent Magnet Moving Coil (PMMC) galvanometer, then the entire combination together acts as </a:t>
            </a:r>
            <a:r>
              <a:rPr lang="en-US" b="1" dirty="0">
                <a:latin typeface="Times New Roman" pitchFamily="18" charset="0"/>
                <a:cs typeface="Times New Roman" pitchFamily="18" charset="0"/>
              </a:rPr>
              <a:t>DC voltmeter</a:t>
            </a:r>
            <a:r>
              <a:rPr lang="en-US" dirty="0">
                <a:latin typeface="Times New Roman" pitchFamily="18" charset="0"/>
                <a:cs typeface="Times New Roman" pitchFamily="18" charset="0"/>
              </a:rPr>
              <a:t>.</a:t>
            </a:r>
          </a:p>
          <a:p>
            <a:pPr algn="just">
              <a:buNone/>
            </a:pPr>
            <a:endParaRPr lang="en-US" dirty="0">
              <a:latin typeface="Times New Roman" pitchFamily="18" charset="0"/>
              <a:cs typeface="Times New Roman" pitchFamily="18" charset="0"/>
            </a:endParaRPr>
          </a:p>
          <a:p>
            <a:pPr algn="just">
              <a:buFont typeface="Wingdings" pitchFamily="2" charset="2"/>
              <a:buChar char="q"/>
            </a:pPr>
            <a:r>
              <a:rPr lang="en-US" dirty="0">
                <a:latin typeface="Times New Roman" pitchFamily="18" charset="0"/>
                <a:cs typeface="Times New Roman" pitchFamily="18" charset="0"/>
              </a:rPr>
              <a:t>The main </a:t>
            </a:r>
            <a:r>
              <a:rPr lang="en-US" b="1" dirty="0">
                <a:latin typeface="Times New Roman" pitchFamily="18" charset="0"/>
                <a:cs typeface="Times New Roman" pitchFamily="18" charset="0"/>
              </a:rPr>
              <a:t>principle of voltmeter</a:t>
            </a:r>
            <a:r>
              <a:rPr lang="en-US" dirty="0">
                <a:latin typeface="Times New Roman" pitchFamily="18" charset="0"/>
                <a:cs typeface="Times New Roman" pitchFamily="18" charset="0"/>
              </a:rPr>
              <a:t> is that it must be connected in parallel in which we want to measure the voltage. </a:t>
            </a:r>
          </a:p>
          <a:p>
            <a:pPr algn="just">
              <a:buNone/>
            </a:pPr>
            <a:endParaRPr lang="en-US" dirty="0">
              <a:latin typeface="Times New Roman" pitchFamily="18" charset="0"/>
              <a:cs typeface="Times New Roman" pitchFamily="18" charset="0"/>
            </a:endParaRPr>
          </a:p>
          <a:p>
            <a:pPr algn="just">
              <a:buFont typeface="Wingdings" pitchFamily="2" charset="2"/>
              <a:buChar char="q"/>
            </a:pPr>
            <a:r>
              <a:rPr lang="en-US" dirty="0">
                <a:latin typeface="Times New Roman" pitchFamily="18" charset="0"/>
                <a:cs typeface="Times New Roman" pitchFamily="18" charset="0"/>
              </a:rPr>
              <a:t>It has a very high value of resistance. So if that high resistance is connected in series than the current flow will be almost zero which means the circuit has become open.</a:t>
            </a:r>
          </a:p>
        </p:txBody>
      </p:sp>
      <p:sp>
        <p:nvSpPr>
          <p:cNvPr id="8" name="Rectangle 7"/>
          <p:cNvSpPr/>
          <p:nvPr/>
        </p:nvSpPr>
        <p:spPr>
          <a:xfrm>
            <a:off x="5072432" y="1032190"/>
            <a:ext cx="1550746" cy="369332"/>
          </a:xfrm>
          <a:prstGeom prst="rect">
            <a:avLst/>
          </a:prstGeom>
        </p:spPr>
        <p:txBody>
          <a:bodyPr wrap="none">
            <a:spAutoFit/>
          </a:bodyPr>
          <a:lstStyle/>
          <a:p>
            <a:r>
              <a:rPr lang="en-US" b="1" dirty="0">
                <a:latin typeface="Times New Roman" pitchFamily="18" charset="0"/>
                <a:cs typeface="Times New Roman" pitchFamily="18" charset="0"/>
              </a:rPr>
              <a:t>DC Voltmeter</a:t>
            </a:r>
            <a:endParaRPr lang="en-IN" dirty="0"/>
          </a:p>
        </p:txBody>
      </p:sp>
      <p:sp>
        <p:nvSpPr>
          <p:cNvPr id="15" name="Rectangle 14"/>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Unit-1&gt; </a:t>
            </a:r>
            <a:r>
              <a:rPr lang="en-US" dirty="0"/>
              <a:t>| &lt;</a:t>
            </a:r>
            <a:r>
              <a:rPr lang="en-US" dirty="0" smtClean="0"/>
              <a:t>Session-5&gt;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12</a:t>
            </a:fld>
            <a:endParaRPr lang="en-US"/>
          </a:p>
        </p:txBody>
      </p:sp>
      <p:sp>
        <p:nvSpPr>
          <p:cNvPr id="7" name="Rectangle 6"/>
          <p:cNvSpPr/>
          <p:nvPr/>
        </p:nvSpPr>
        <p:spPr>
          <a:xfrm>
            <a:off x="4587547" y="1240971"/>
            <a:ext cx="2431307" cy="369332"/>
          </a:xfrm>
          <a:prstGeom prst="rect">
            <a:avLst/>
          </a:prstGeom>
        </p:spPr>
        <p:txBody>
          <a:bodyPr wrap="none">
            <a:spAutoFit/>
          </a:bodyPr>
          <a:lstStyle/>
          <a:p>
            <a:r>
              <a:rPr lang="en-US" b="1" dirty="0">
                <a:latin typeface="Times New Roman" pitchFamily="18" charset="0"/>
                <a:cs typeface="Times New Roman" pitchFamily="18" charset="0"/>
              </a:rPr>
              <a:t>Types of DC Voltmeter</a:t>
            </a:r>
            <a:endParaRPr lang="en-IN" dirty="0"/>
          </a:p>
        </p:txBody>
      </p:sp>
      <p:sp>
        <p:nvSpPr>
          <p:cNvPr id="8" name="Rectangle 7"/>
          <p:cNvSpPr/>
          <p:nvPr/>
        </p:nvSpPr>
        <p:spPr>
          <a:xfrm>
            <a:off x="1541417" y="1854926"/>
            <a:ext cx="9117874" cy="1754326"/>
          </a:xfrm>
          <a:prstGeom prst="rect">
            <a:avLst/>
          </a:prstGeom>
        </p:spPr>
        <p:txBody>
          <a:bodyPr wrap="square">
            <a:spAutoFit/>
          </a:bodyPr>
          <a:lstStyle/>
          <a:p>
            <a:pPr algn="just">
              <a:buFont typeface="Wingdings" pitchFamily="2" charset="2"/>
              <a:buChar char="§"/>
            </a:pPr>
            <a:r>
              <a:rPr lang="en-US" b="1" dirty="0">
                <a:latin typeface="Times New Roman" pitchFamily="18" charset="0"/>
                <a:cs typeface="Times New Roman" pitchFamily="18" charset="0"/>
              </a:rPr>
              <a:t>Chopper Type DC Voltmeter:</a:t>
            </a:r>
            <a:r>
              <a:rPr lang="en-US" dirty="0">
                <a:latin typeface="Times New Roman" pitchFamily="18" charset="0"/>
                <a:cs typeface="Times New Roman" pitchFamily="18" charset="0"/>
              </a:rPr>
              <a:t> In Chopper type DC Voltmeter firstly the dc input voltage is converted into an ac voltage, amplified by an ac amplifier and then converted back into a dc voltage proportional to the original input signal.</a:t>
            </a:r>
            <a:endParaRPr lang="en-US" b="1" dirty="0">
              <a:latin typeface="Times New Roman" pitchFamily="18" charset="0"/>
              <a:cs typeface="Times New Roman" pitchFamily="18" charset="0"/>
            </a:endParaRPr>
          </a:p>
          <a:p>
            <a:pPr algn="just">
              <a:buNone/>
            </a:pPr>
            <a:endParaRPr lang="en-US" b="1" dirty="0">
              <a:latin typeface="Times New Roman" pitchFamily="18" charset="0"/>
              <a:cs typeface="Times New Roman" pitchFamily="18" charset="0"/>
            </a:endParaRPr>
          </a:p>
          <a:p>
            <a:pPr algn="just">
              <a:buFont typeface="Wingdings" pitchFamily="2" charset="2"/>
              <a:buChar char="§"/>
            </a:pPr>
            <a:r>
              <a:rPr lang="en-US" b="1" dirty="0">
                <a:latin typeface="Times New Roman" pitchFamily="18" charset="0"/>
                <a:cs typeface="Times New Roman" pitchFamily="18" charset="0"/>
              </a:rPr>
              <a:t>Solid State DC Voltmeter: </a:t>
            </a:r>
            <a:r>
              <a:rPr lang="en-US" dirty="0">
                <a:latin typeface="Times New Roman" pitchFamily="18" charset="0"/>
                <a:cs typeface="Times New Roman" pitchFamily="18" charset="0"/>
              </a:rPr>
              <a:t>This is a directly coupled with very high gain amplifier as Op-Amp and FET. These devices are solid state device.</a:t>
            </a:r>
            <a:endParaRPr lang="en-US" b="1" dirty="0">
              <a:latin typeface="Times New Roman" pitchFamily="18" charset="0"/>
              <a:cs typeface="Times New Roman" pitchFamily="18" charset="0"/>
            </a:endParaRPr>
          </a:p>
        </p:txBody>
      </p:sp>
      <p:sp>
        <p:nvSpPr>
          <p:cNvPr id="15" name="Rectangle 14"/>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Unit-1&gt; </a:t>
            </a:r>
            <a:r>
              <a:rPr lang="en-US" dirty="0"/>
              <a:t>| &lt;</a:t>
            </a:r>
            <a:r>
              <a:rPr lang="en-US" dirty="0" smtClean="0"/>
              <a:t>Session-5&gt;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13</a:t>
            </a:fld>
            <a:endParaRPr lang="en-US"/>
          </a:p>
        </p:txBody>
      </p:sp>
      <p:pic>
        <p:nvPicPr>
          <p:cNvPr id="7" name="Picture 2" descr="C:\Users\IES\Desktop\Chopper-Type-Voltmeter.jpg"/>
          <p:cNvPicPr>
            <a:picLocks noChangeAspect="1" noChangeArrowheads="1"/>
          </p:cNvPicPr>
          <p:nvPr/>
        </p:nvPicPr>
        <p:blipFill>
          <a:blip r:embed="rId2"/>
          <a:srcRect/>
          <a:stretch>
            <a:fillRect/>
          </a:stretch>
        </p:blipFill>
        <p:spPr bwMode="auto">
          <a:xfrm>
            <a:off x="2310220" y="1409684"/>
            <a:ext cx="7748211" cy="4684964"/>
          </a:xfrm>
          <a:prstGeom prst="rect">
            <a:avLst/>
          </a:prstGeom>
          <a:noFill/>
        </p:spPr>
      </p:pic>
      <p:sp>
        <p:nvSpPr>
          <p:cNvPr id="8" name="Rectangle 7"/>
          <p:cNvSpPr/>
          <p:nvPr/>
        </p:nvSpPr>
        <p:spPr>
          <a:xfrm>
            <a:off x="3048000" y="3105835"/>
            <a:ext cx="6096000" cy="646331"/>
          </a:xfrm>
          <a:prstGeom prst="rect">
            <a:avLst/>
          </a:prstGeom>
        </p:spPr>
        <p:txBody>
          <a:bodyPr>
            <a:spAutoFit/>
          </a:bodyPr>
          <a:lstStyle/>
          <a:p>
            <a:r>
              <a:rPr lang="en-US" b="1" dirty="0">
                <a:latin typeface="Times New Roman" pitchFamily="18" charset="0"/>
                <a:cs typeface="Times New Roman" pitchFamily="18" charset="0"/>
              </a:rPr>
              <a:t>Chopper Type DC Voltmeter </a:t>
            </a:r>
            <a:br>
              <a:rPr lang="en-US" b="1" dirty="0">
                <a:latin typeface="Times New Roman" pitchFamily="18" charset="0"/>
                <a:cs typeface="Times New Roman" pitchFamily="18" charset="0"/>
              </a:rPr>
            </a:br>
            <a:endParaRPr lang="en-IN" dirty="0"/>
          </a:p>
        </p:txBody>
      </p:sp>
      <p:sp>
        <p:nvSpPr>
          <p:cNvPr id="9" name="Rectangle 8"/>
          <p:cNvSpPr/>
          <p:nvPr/>
        </p:nvSpPr>
        <p:spPr>
          <a:xfrm>
            <a:off x="4262345" y="847524"/>
            <a:ext cx="3066417" cy="369332"/>
          </a:xfrm>
          <a:prstGeom prst="rect">
            <a:avLst/>
          </a:prstGeom>
        </p:spPr>
        <p:txBody>
          <a:bodyPr wrap="none">
            <a:spAutoFit/>
          </a:bodyPr>
          <a:lstStyle/>
          <a:p>
            <a:r>
              <a:rPr lang="en-US" b="1" dirty="0">
                <a:latin typeface="Times New Roman" pitchFamily="18" charset="0"/>
                <a:cs typeface="Times New Roman" pitchFamily="18" charset="0"/>
              </a:rPr>
              <a:t>Chopper Type DC Voltmeter </a:t>
            </a:r>
            <a:endParaRPr lang="en-IN" dirty="0"/>
          </a:p>
        </p:txBody>
      </p:sp>
      <p:sp>
        <p:nvSpPr>
          <p:cNvPr id="16" name="Rectangle 15"/>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&lt;Subject Name&gt; | &lt;Unit-No&gt; | &lt;Session-No&gt;</a:t>
            </a:r>
          </a:p>
        </p:txBody>
      </p:sp>
      <p:sp>
        <p:nvSpPr>
          <p:cNvPr id="3" name="Slide Number Placeholder 2"/>
          <p:cNvSpPr>
            <a:spLocks noGrp="1"/>
          </p:cNvSpPr>
          <p:nvPr>
            <p:ph type="sldNum" sz="quarter" idx="12"/>
          </p:nvPr>
        </p:nvSpPr>
        <p:spPr/>
        <p:txBody>
          <a:bodyPr/>
          <a:lstStyle/>
          <a:p>
            <a:fld id="{BF27EA0E-D0B5-454B-B09E-37CA907271B3}" type="slidenum">
              <a:rPr lang="en-US" smtClean="0"/>
              <a:pPr/>
              <a:t>14</a:t>
            </a:fld>
            <a:endParaRPr lang="en-US"/>
          </a:p>
        </p:txBody>
      </p:sp>
      <p:sp>
        <p:nvSpPr>
          <p:cNvPr id="7" name="Rectangle 6"/>
          <p:cNvSpPr/>
          <p:nvPr/>
        </p:nvSpPr>
        <p:spPr>
          <a:xfrm>
            <a:off x="496389" y="1410788"/>
            <a:ext cx="11551773" cy="5355312"/>
          </a:xfrm>
          <a:prstGeom prst="rect">
            <a:avLst/>
          </a:prstGeom>
        </p:spPr>
        <p:txBody>
          <a:bodyPr wrap="square">
            <a:spAutoFit/>
          </a:bodyPr>
          <a:lstStyle/>
          <a:p>
            <a:pPr algn="just">
              <a:buFont typeface="Wingdings" pitchFamily="2" charset="2"/>
              <a:buChar char="§"/>
            </a:pPr>
            <a:r>
              <a:rPr lang="en-US" dirty="0">
                <a:latin typeface="Times New Roman" pitchFamily="18" charset="0"/>
                <a:cs typeface="Times New Roman" pitchFamily="18" charset="0"/>
              </a:rPr>
              <a:t>A chopper amplifier is normally used for the first stage of amplification in very sensitive instruments of a few </a:t>
            </a:r>
            <a:r>
              <a:rPr lang="en-US" dirty="0" err="1">
                <a:latin typeface="Times New Roman" pitchFamily="18" charset="0"/>
                <a:cs typeface="Times New Roman" pitchFamily="18" charset="0"/>
              </a:rPr>
              <a:t>μV</a:t>
            </a:r>
            <a:r>
              <a:rPr lang="en-US" dirty="0">
                <a:latin typeface="Times New Roman" pitchFamily="18" charset="0"/>
                <a:cs typeface="Times New Roman" pitchFamily="18" charset="0"/>
              </a:rPr>
              <a:t> range.</a:t>
            </a:r>
          </a:p>
          <a:p>
            <a:pPr algn="just">
              <a:buNone/>
            </a:pPr>
            <a:endParaRPr lang="en-US" dirty="0">
              <a:latin typeface="Times New Roman" pitchFamily="18" charset="0"/>
              <a:cs typeface="Times New Roman" pitchFamily="18" charset="0"/>
            </a:endParaRPr>
          </a:p>
          <a:p>
            <a:pPr algn="just">
              <a:buFont typeface="Wingdings" pitchFamily="2" charset="2"/>
              <a:buChar char="§"/>
            </a:pPr>
            <a:r>
              <a:rPr lang="en-US" dirty="0">
                <a:latin typeface="Times New Roman" pitchFamily="18" charset="0"/>
                <a:cs typeface="Times New Roman" pitchFamily="18" charset="0"/>
              </a:rPr>
              <a:t>It is passed through a blocking capacitor, amplified and then passed through another blocking capacitor, in order to remove the dc drift or offset of the amplified signal.</a:t>
            </a:r>
          </a:p>
          <a:p>
            <a:pPr algn="just">
              <a:buNone/>
            </a:pPr>
            <a:endParaRPr lang="en-US" dirty="0">
              <a:latin typeface="Times New Roman" pitchFamily="18" charset="0"/>
              <a:cs typeface="Times New Roman" pitchFamily="18" charset="0"/>
            </a:endParaRPr>
          </a:p>
          <a:p>
            <a:pPr algn="just">
              <a:buFont typeface="Wingdings" pitchFamily="2" charset="2"/>
              <a:buChar char="§"/>
            </a:pPr>
            <a:r>
              <a:rPr lang="en-US" dirty="0">
                <a:latin typeface="Times New Roman" pitchFamily="18" charset="0"/>
                <a:cs typeface="Times New Roman" pitchFamily="18" charset="0"/>
              </a:rPr>
              <a:t>Photo diodes are used as non-mechanical choppers for modulation (conversion of dc to ac) and demodulation (conversion of ac to dc).</a:t>
            </a:r>
          </a:p>
          <a:p>
            <a:pPr algn="just">
              <a:buNone/>
            </a:pPr>
            <a:endParaRPr lang="en-US" dirty="0">
              <a:latin typeface="Times New Roman" pitchFamily="18" charset="0"/>
              <a:cs typeface="Times New Roman" pitchFamily="18" charset="0"/>
            </a:endParaRPr>
          </a:p>
          <a:p>
            <a:pPr algn="just">
              <a:buFont typeface="Wingdings" pitchFamily="2" charset="2"/>
              <a:buChar char="§"/>
            </a:pPr>
            <a:r>
              <a:rPr lang="en-US" dirty="0">
                <a:latin typeface="Times New Roman" pitchFamily="18" charset="0"/>
                <a:cs typeface="Times New Roman" pitchFamily="18" charset="0"/>
              </a:rPr>
              <a:t>Photo conductors have a low resistance, ranging from a few hundreds to a few thousand ohms, when they are illuminated by a neon or incandescent lamp.</a:t>
            </a:r>
          </a:p>
          <a:p>
            <a:pPr algn="just">
              <a:buFont typeface="Wingdings" pitchFamily="2" charset="2"/>
              <a:buChar char="§"/>
            </a:pPr>
            <a:r>
              <a:rPr lang="en-US" dirty="0">
                <a:latin typeface="Times New Roman" pitchFamily="18" charset="0"/>
                <a:cs typeface="Times New Roman" pitchFamily="18" charset="0"/>
              </a:rPr>
              <a:t>An oscillator drives two neon lamps into illumination on alternating half cycles of oscillation. </a:t>
            </a:r>
          </a:p>
          <a:p>
            <a:pPr algn="just">
              <a:buFont typeface="Wingdings" pitchFamily="2" charset="2"/>
              <a:buChar char="§"/>
            </a:pPr>
            <a:r>
              <a:rPr lang="en-US" dirty="0">
                <a:latin typeface="Times New Roman" pitchFamily="18" charset="0"/>
                <a:cs typeface="Times New Roman" pitchFamily="18" charset="0"/>
              </a:rPr>
              <a:t>Each neon lamp illuminates one photo diode in the input circuit of the ampli­fier and one in the output circuit.</a:t>
            </a:r>
          </a:p>
          <a:p>
            <a:pPr algn="just">
              <a:buFont typeface="Wingdings" pitchFamily="2" charset="2"/>
              <a:buChar char="§"/>
            </a:pPr>
            <a:r>
              <a:rPr lang="en-US" dirty="0">
                <a:latin typeface="Times New Roman" pitchFamily="18" charset="0"/>
                <a:cs typeface="Times New Roman" pitchFamily="18" charset="0"/>
              </a:rPr>
              <a:t>The input signal to the amplifier is a square wave whose amplitude is pro­portional to the input voltage with a frequency equal to the oscillators fre­quency. </a:t>
            </a:r>
          </a:p>
          <a:p>
            <a:pPr algn="just">
              <a:buFont typeface="Wingdings" pitchFamily="2" charset="2"/>
              <a:buChar char="§"/>
            </a:pPr>
            <a:r>
              <a:rPr lang="en-US" dirty="0">
                <a:latin typeface="Times New Roman" pitchFamily="18" charset="0"/>
                <a:cs typeface="Times New Roman" pitchFamily="18" charset="0"/>
              </a:rPr>
              <a:t>The ac amplifier delivers an amplified square wave at its output termi­nals. The photo diodes (demodulator) in the output circuit operate in anti synchronously with the input chopper, recovering the dc signal by a demodulating action. </a:t>
            </a:r>
          </a:p>
          <a:p>
            <a:pPr algn="just">
              <a:buFont typeface="Wingdings" pitchFamily="2" charset="2"/>
              <a:buChar char="§"/>
            </a:pPr>
            <a:r>
              <a:rPr lang="en-US" dirty="0">
                <a:latin typeface="Times New Roman" pitchFamily="18" charset="0"/>
                <a:cs typeface="Times New Roman" pitchFamily="18" charset="0"/>
              </a:rPr>
              <a:t>The dc output signal is then passed to a low pass filter to remove any residual ac component. This amplified drift free dc output is then applied to a PMMC movement for measurement.</a:t>
            </a:r>
          </a:p>
          <a:p>
            <a:pPr algn="just">
              <a:buFont typeface="Wingdings" pitchFamily="2" charset="2"/>
              <a:buChar char="§"/>
            </a:pPr>
            <a:endParaRPr lang="en-IN" dirty="0"/>
          </a:p>
        </p:txBody>
      </p:sp>
      <p:sp>
        <p:nvSpPr>
          <p:cNvPr id="8" name="Rectangle 7"/>
          <p:cNvSpPr/>
          <p:nvPr/>
        </p:nvSpPr>
        <p:spPr>
          <a:xfrm>
            <a:off x="5567618" y="847524"/>
            <a:ext cx="1056764" cy="369332"/>
          </a:xfrm>
          <a:prstGeom prst="rect">
            <a:avLst/>
          </a:prstGeom>
        </p:spPr>
        <p:txBody>
          <a:bodyPr wrap="none">
            <a:spAutoFit/>
          </a:bodyPr>
          <a:lstStyle/>
          <a:p>
            <a:r>
              <a:rPr lang="en-US" b="1" dirty="0">
                <a:latin typeface="Times New Roman" pitchFamily="18" charset="0"/>
                <a:cs typeface="Times New Roman" pitchFamily="18" charset="0"/>
              </a:rPr>
              <a:t>Working</a:t>
            </a:r>
            <a:endParaRPr lang="en-IN" dirty="0"/>
          </a:p>
        </p:txBody>
      </p:sp>
      <p:sp>
        <p:nvSpPr>
          <p:cNvPr id="15" name="Rectangle 14"/>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Unit-1&gt; </a:t>
            </a:r>
            <a:r>
              <a:rPr lang="en-US" dirty="0"/>
              <a:t>| &lt;</a:t>
            </a:r>
            <a:r>
              <a:rPr lang="en-US" dirty="0" smtClean="0"/>
              <a:t>Session-6&gt;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15</a:t>
            </a:fld>
            <a:endParaRPr lang="en-US"/>
          </a:p>
        </p:txBody>
      </p:sp>
      <p:sp>
        <p:nvSpPr>
          <p:cNvPr id="7" name="Rectangle 6"/>
          <p:cNvSpPr/>
          <p:nvPr/>
        </p:nvSpPr>
        <p:spPr>
          <a:xfrm>
            <a:off x="888274" y="1216856"/>
            <a:ext cx="10465526" cy="2769989"/>
          </a:xfrm>
          <a:prstGeom prst="rect">
            <a:avLst/>
          </a:prstGeom>
        </p:spPr>
        <p:txBody>
          <a:bodyPr wrap="square">
            <a:spAutoFit/>
          </a:bodyPr>
          <a:lstStyle/>
          <a:p>
            <a:pPr algn="just">
              <a:buFont typeface="Wingdings" pitchFamily="2" charset="2"/>
              <a:buChar char="§"/>
            </a:pPr>
            <a:r>
              <a:rPr lang="en-US" dirty="0">
                <a:latin typeface="Times New Roman" pitchFamily="18" charset="0"/>
                <a:cs typeface="Times New Roman" pitchFamily="18" charset="0"/>
              </a:rPr>
              <a:t>Complex waveform are most accurately measured with an </a:t>
            </a:r>
            <a:r>
              <a:rPr lang="en-US" dirty="0" err="1">
                <a:latin typeface="Times New Roman" pitchFamily="18" charset="0"/>
                <a:cs typeface="Times New Roman" pitchFamily="18" charset="0"/>
              </a:rPr>
              <a:t>rms</a:t>
            </a:r>
            <a:r>
              <a:rPr lang="en-US" dirty="0">
                <a:latin typeface="Times New Roman" pitchFamily="18" charset="0"/>
                <a:cs typeface="Times New Roman" pitchFamily="18" charset="0"/>
              </a:rPr>
              <a:t> voltmeter. This instrument produces a meter indication by sensing waveform heating power, which is proportional to the square of the </a:t>
            </a:r>
            <a:r>
              <a:rPr lang="en-US" dirty="0" err="1">
                <a:latin typeface="Times New Roman" pitchFamily="18" charset="0"/>
                <a:cs typeface="Times New Roman" pitchFamily="18" charset="0"/>
              </a:rPr>
              <a:t>rms</a:t>
            </a:r>
            <a:r>
              <a:rPr lang="en-US" dirty="0">
                <a:latin typeface="Times New Roman" pitchFamily="18" charset="0"/>
                <a:cs typeface="Times New Roman" pitchFamily="18" charset="0"/>
              </a:rPr>
              <a:t> value of the voltage. </a:t>
            </a:r>
          </a:p>
          <a:p>
            <a:pPr algn="just">
              <a:buFont typeface="Wingdings" pitchFamily="2" charset="2"/>
              <a:buChar char="§"/>
            </a:pPr>
            <a:endParaRPr lang="en-US" dirty="0">
              <a:latin typeface="Times New Roman" pitchFamily="18" charset="0"/>
              <a:cs typeface="Times New Roman" pitchFamily="18" charset="0"/>
            </a:endParaRPr>
          </a:p>
          <a:p>
            <a:pPr algn="just">
              <a:buFont typeface="Wingdings" pitchFamily="2" charset="2"/>
              <a:buChar char="§"/>
            </a:pPr>
            <a:r>
              <a:rPr lang="en-US" dirty="0">
                <a:latin typeface="Times New Roman" pitchFamily="18" charset="0"/>
                <a:cs typeface="Times New Roman" pitchFamily="18" charset="0"/>
              </a:rPr>
              <a:t>This heating power can be measured by amplifying and feeding it to a thermocouple, whose output voltages is then proportional to the </a:t>
            </a:r>
            <a:r>
              <a:rPr lang="en-US" dirty="0" err="1">
                <a:latin typeface="Times New Roman" pitchFamily="18" charset="0"/>
                <a:cs typeface="Times New Roman" pitchFamily="18" charset="0"/>
              </a:rPr>
              <a:t>E</a:t>
            </a:r>
            <a:r>
              <a:rPr lang="en-US" baseline="-25000" dirty="0" err="1">
                <a:latin typeface="Times New Roman" pitchFamily="18" charset="0"/>
                <a:cs typeface="Times New Roman" pitchFamily="18" charset="0"/>
              </a:rPr>
              <a:t>rms</a:t>
            </a:r>
            <a:r>
              <a:rPr lang="en-US" baseline="-25000" dirty="0">
                <a:latin typeface="Times New Roman" pitchFamily="18" charset="0"/>
                <a:cs typeface="Times New Roman" pitchFamily="18" charset="0"/>
              </a:rPr>
              <a:t>.</a:t>
            </a:r>
          </a:p>
          <a:p>
            <a:pPr algn="just">
              <a:buFont typeface="Wingdings" pitchFamily="2" charset="2"/>
              <a:buChar char="§"/>
            </a:pPr>
            <a:endParaRPr lang="en-US" baseline="-25000" dirty="0">
              <a:latin typeface="Times New Roman" pitchFamily="18" charset="0"/>
              <a:cs typeface="Times New Roman" pitchFamily="18" charset="0"/>
            </a:endParaRPr>
          </a:p>
          <a:p>
            <a:pPr algn="just">
              <a:buFont typeface="Wingdings" pitchFamily="2" charset="2"/>
              <a:buChar char="§"/>
            </a:pPr>
            <a:r>
              <a:rPr lang="en-US" dirty="0">
                <a:latin typeface="Times New Roman" pitchFamily="18" charset="0"/>
                <a:cs typeface="Times New Roman" pitchFamily="18" charset="0"/>
              </a:rPr>
              <a:t>The effect of non-linear </a:t>
            </a:r>
            <a:r>
              <a:rPr lang="en-US" dirty="0" err="1">
                <a:latin typeface="Times New Roman" pitchFamily="18" charset="0"/>
                <a:cs typeface="Times New Roman" pitchFamily="18" charset="0"/>
              </a:rPr>
              <a:t>behaviour</a:t>
            </a:r>
            <a:r>
              <a:rPr lang="en-US" dirty="0">
                <a:latin typeface="Times New Roman" pitchFamily="18" charset="0"/>
                <a:cs typeface="Times New Roman" pitchFamily="18" charset="0"/>
              </a:rPr>
              <a:t> of the thermocouple in the input circuit (measuring thermocouple) is cancelled by similar non-linear effects of the thermocouple in the feedback circuit (balancing thermocouple). </a:t>
            </a:r>
          </a:p>
          <a:p>
            <a:pPr algn="just">
              <a:buFont typeface="Wingdings" pitchFamily="2" charset="2"/>
              <a:buChar char="§"/>
            </a:pPr>
            <a:endParaRPr lang="en-US" dirty="0">
              <a:latin typeface="Times New Roman" pitchFamily="18" charset="0"/>
              <a:cs typeface="Times New Roman" pitchFamily="18" charset="0"/>
            </a:endParaRPr>
          </a:p>
        </p:txBody>
      </p:sp>
      <p:sp>
        <p:nvSpPr>
          <p:cNvPr id="8" name="Rectangle 7"/>
          <p:cNvSpPr/>
          <p:nvPr/>
        </p:nvSpPr>
        <p:spPr>
          <a:xfrm>
            <a:off x="4744841" y="847524"/>
            <a:ext cx="2258182" cy="369332"/>
          </a:xfrm>
          <a:prstGeom prst="rect">
            <a:avLst/>
          </a:prstGeom>
        </p:spPr>
        <p:txBody>
          <a:bodyPr wrap="none">
            <a:spAutoFit/>
          </a:bodyPr>
          <a:lstStyle/>
          <a:p>
            <a:r>
              <a:rPr lang="en-US" b="1" dirty="0">
                <a:latin typeface="Times New Roman" pitchFamily="18" charset="0"/>
                <a:cs typeface="Times New Roman" pitchFamily="18" charset="0"/>
              </a:rPr>
              <a:t>True RMS Voltmeter</a:t>
            </a:r>
            <a:endParaRPr lang="en-IN" dirty="0"/>
          </a:p>
        </p:txBody>
      </p:sp>
      <p:pic>
        <p:nvPicPr>
          <p:cNvPr id="9" name="Picture 2" descr="C:\Users\ies\Desktop\Block-diagram-of-True-RMS-Voltmeter.jpg"/>
          <p:cNvPicPr>
            <a:picLocks noChangeAspect="1" noChangeArrowheads="1"/>
          </p:cNvPicPr>
          <p:nvPr/>
        </p:nvPicPr>
        <p:blipFill>
          <a:blip r:embed="rId2"/>
          <a:srcRect/>
          <a:stretch>
            <a:fillRect/>
          </a:stretch>
        </p:blipFill>
        <p:spPr bwMode="auto">
          <a:xfrm>
            <a:off x="3201731" y="3751714"/>
            <a:ext cx="6046803" cy="2307770"/>
          </a:xfrm>
          <a:prstGeom prst="rect">
            <a:avLst/>
          </a:prstGeom>
          <a:noFill/>
        </p:spPr>
      </p:pic>
      <p:sp>
        <p:nvSpPr>
          <p:cNvPr id="16" name="Rectangle 15"/>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Unit-2&gt; </a:t>
            </a:r>
            <a:r>
              <a:rPr lang="en-US" dirty="0"/>
              <a:t>| &lt;</a:t>
            </a:r>
            <a:r>
              <a:rPr lang="en-US" dirty="0" smtClean="0"/>
              <a:t>Session-1&gt;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16</a:t>
            </a:fld>
            <a:endParaRPr lang="en-US"/>
          </a:p>
        </p:txBody>
      </p:sp>
      <p:sp>
        <p:nvSpPr>
          <p:cNvPr id="7" name="Rectangle 6"/>
          <p:cNvSpPr/>
          <p:nvPr/>
        </p:nvSpPr>
        <p:spPr>
          <a:xfrm>
            <a:off x="1071154" y="1685109"/>
            <a:ext cx="10282646" cy="2862322"/>
          </a:xfrm>
          <a:prstGeom prst="rect">
            <a:avLst/>
          </a:prstGeom>
        </p:spPr>
        <p:txBody>
          <a:bodyPr wrap="square">
            <a:spAutoFit/>
          </a:bodyPr>
          <a:lstStyle/>
          <a:p>
            <a:pPr algn="just">
              <a:buFont typeface="Wingdings" pitchFamily="2" charset="2"/>
              <a:buChar char="§"/>
            </a:pPr>
            <a:r>
              <a:rPr lang="en-US" dirty="0">
                <a:latin typeface="Times New Roman" pitchFamily="18" charset="0"/>
                <a:cs typeface="Times New Roman" pitchFamily="18" charset="0"/>
              </a:rPr>
              <a:t>It consists of three anodes, with the middle anode at a lower potential than the other two electrodes. </a:t>
            </a:r>
          </a:p>
          <a:p>
            <a:pPr algn="just">
              <a:buFont typeface="Wingdings" pitchFamily="2" charset="2"/>
              <a:buChar char="§"/>
            </a:pPr>
            <a:endParaRPr lang="en-US" dirty="0">
              <a:latin typeface="Times New Roman" pitchFamily="18" charset="0"/>
              <a:cs typeface="Times New Roman" pitchFamily="18" charset="0"/>
            </a:endParaRPr>
          </a:p>
          <a:p>
            <a:pPr algn="just">
              <a:buFont typeface="Wingdings" pitchFamily="2" charset="2"/>
              <a:buChar char="§"/>
            </a:pPr>
            <a:r>
              <a:rPr lang="en-US" dirty="0">
                <a:latin typeface="Times New Roman" pitchFamily="18" charset="0"/>
                <a:cs typeface="Times New Roman" pitchFamily="18" charset="0"/>
              </a:rPr>
              <a:t>In figure two anodes and its electrostatic lines and </a:t>
            </a:r>
            <a:r>
              <a:rPr lang="en-US" dirty="0" err="1">
                <a:latin typeface="Times New Roman" pitchFamily="18" charset="0"/>
                <a:cs typeface="Times New Roman" pitchFamily="18" charset="0"/>
              </a:rPr>
              <a:t>equipotential</a:t>
            </a:r>
            <a:r>
              <a:rPr lang="en-US" dirty="0">
                <a:latin typeface="Times New Roman" pitchFamily="18" charset="0"/>
                <a:cs typeface="Times New Roman" pitchFamily="18" charset="0"/>
              </a:rPr>
              <a:t> surfaces are shown. </a:t>
            </a:r>
          </a:p>
          <a:p>
            <a:pPr algn="just">
              <a:buFont typeface="Wingdings" pitchFamily="2" charset="2"/>
              <a:buChar char="§"/>
            </a:pPr>
            <a:endParaRPr lang="en-US" dirty="0">
              <a:latin typeface="Times New Roman" pitchFamily="18" charset="0"/>
              <a:cs typeface="Times New Roman" pitchFamily="18" charset="0"/>
            </a:endParaRPr>
          </a:p>
          <a:p>
            <a:pPr algn="just">
              <a:buFont typeface="Wingdings" pitchFamily="2" charset="2"/>
              <a:buChar char="§"/>
            </a:pPr>
            <a:r>
              <a:rPr lang="en-US" dirty="0">
                <a:latin typeface="Times New Roman" pitchFamily="18" charset="0"/>
                <a:cs typeface="Times New Roman" pitchFamily="18" charset="0"/>
              </a:rPr>
              <a:t>Potential difference is kept between these two electrodes so that an electric field is generated between them. Spreading of electric field is caused because of repulsion between electric lines. </a:t>
            </a:r>
          </a:p>
          <a:p>
            <a:pPr algn="just">
              <a:buFont typeface="Wingdings" pitchFamily="2" charset="2"/>
              <a:buChar char="§"/>
            </a:pPr>
            <a:endParaRPr lang="en-US" dirty="0">
              <a:latin typeface="Times New Roman" pitchFamily="18" charset="0"/>
              <a:cs typeface="Times New Roman" pitchFamily="18" charset="0"/>
            </a:endParaRPr>
          </a:p>
          <a:p>
            <a:pPr algn="just">
              <a:buFont typeface="Wingdings" pitchFamily="2" charset="2"/>
              <a:buChar char="§"/>
            </a:pPr>
            <a:r>
              <a:rPr lang="en-US" dirty="0">
                <a:latin typeface="Times New Roman" pitchFamily="18" charset="0"/>
                <a:cs typeface="Times New Roman" pitchFamily="18" charset="0"/>
              </a:rPr>
              <a:t>As know that electrons move in a direction opposite to that of electric field lines and equal-potential surfaces are perpendicular to the electric field lines so force on the electron is exerted in the direction normal to the </a:t>
            </a:r>
            <a:r>
              <a:rPr lang="en-US" dirty="0" err="1">
                <a:latin typeface="Times New Roman" pitchFamily="18" charset="0"/>
                <a:cs typeface="Times New Roman" pitchFamily="18" charset="0"/>
              </a:rPr>
              <a:t>equipotential</a:t>
            </a:r>
            <a:r>
              <a:rPr lang="en-US" dirty="0">
                <a:latin typeface="Times New Roman" pitchFamily="18" charset="0"/>
                <a:cs typeface="Times New Roman" pitchFamily="18" charset="0"/>
              </a:rPr>
              <a:t> surface. </a:t>
            </a:r>
          </a:p>
        </p:txBody>
      </p:sp>
      <p:sp>
        <p:nvSpPr>
          <p:cNvPr id="8" name="Rectangle 7"/>
          <p:cNvSpPr/>
          <p:nvPr/>
        </p:nvSpPr>
        <p:spPr>
          <a:xfrm>
            <a:off x="4587547" y="847524"/>
            <a:ext cx="2360583" cy="646331"/>
          </a:xfrm>
          <a:prstGeom prst="rect">
            <a:avLst/>
          </a:prstGeom>
        </p:spPr>
        <p:txBody>
          <a:bodyPr wrap="none">
            <a:spAutoFit/>
          </a:bodyPr>
          <a:lstStyle/>
          <a:p>
            <a:pPr algn="ctr"/>
            <a:r>
              <a:rPr lang="en-US" b="1" dirty="0">
                <a:latin typeface="Times New Roman" pitchFamily="18" charset="0"/>
                <a:cs typeface="Times New Roman" pitchFamily="18" charset="0"/>
              </a:rPr>
              <a:t>UNIT-II (CRO)</a:t>
            </a:r>
          </a:p>
          <a:p>
            <a:pPr algn="ctr"/>
            <a:r>
              <a:rPr lang="en-US" b="1" dirty="0">
                <a:latin typeface="Times New Roman" pitchFamily="18" charset="0"/>
                <a:cs typeface="Times New Roman" pitchFamily="18" charset="0"/>
              </a:rPr>
              <a:t>Electrostatic focusing </a:t>
            </a:r>
            <a:endParaRPr lang="en-IN" dirty="0"/>
          </a:p>
        </p:txBody>
      </p:sp>
      <p:sp>
        <p:nvSpPr>
          <p:cNvPr id="15" name="Rectangle 14"/>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Unit-2&gt; </a:t>
            </a:r>
            <a:r>
              <a:rPr lang="en-US" dirty="0"/>
              <a:t>| &lt;</a:t>
            </a:r>
            <a:r>
              <a:rPr lang="en-US" dirty="0" smtClean="0"/>
              <a:t>Session-2&gt;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17</a:t>
            </a:fld>
            <a:endParaRPr lang="en-US"/>
          </a:p>
        </p:txBody>
      </p:sp>
      <p:pic>
        <p:nvPicPr>
          <p:cNvPr id="7" name="Picture 2"/>
          <p:cNvPicPr>
            <a:picLocks noChangeAspect="1" noChangeArrowheads="1"/>
          </p:cNvPicPr>
          <p:nvPr/>
        </p:nvPicPr>
        <p:blipFill>
          <a:blip r:embed="rId2"/>
          <a:srcRect/>
          <a:stretch>
            <a:fillRect/>
          </a:stretch>
        </p:blipFill>
        <p:spPr bwMode="auto">
          <a:xfrm>
            <a:off x="1524000" y="1645920"/>
            <a:ext cx="5029200" cy="3259820"/>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7554686" y="1828800"/>
            <a:ext cx="3235234" cy="2795451"/>
          </a:xfrm>
          <a:prstGeom prst="rect">
            <a:avLst/>
          </a:prstGeom>
          <a:noFill/>
          <a:ln w="9525">
            <a:noFill/>
            <a:miter lim="800000"/>
            <a:headEnd/>
            <a:tailEnd/>
          </a:ln>
          <a:effectLst/>
        </p:spPr>
      </p:pic>
      <p:sp>
        <p:nvSpPr>
          <p:cNvPr id="15" name="Rectangle 14"/>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Unit-2&gt; </a:t>
            </a:r>
            <a:r>
              <a:rPr lang="en-US" dirty="0"/>
              <a:t>| &lt;</a:t>
            </a:r>
            <a:r>
              <a:rPr lang="en-US" dirty="0" smtClean="0"/>
              <a:t>Session-3&gt;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18</a:t>
            </a:fld>
            <a:endParaRPr lang="en-US"/>
          </a:p>
        </p:txBody>
      </p:sp>
      <p:sp>
        <p:nvSpPr>
          <p:cNvPr id="7" name="Rectangle 6"/>
          <p:cNvSpPr/>
          <p:nvPr/>
        </p:nvSpPr>
        <p:spPr>
          <a:xfrm>
            <a:off x="1018903" y="1358537"/>
            <a:ext cx="10334897" cy="4801314"/>
          </a:xfrm>
          <a:prstGeom prst="rect">
            <a:avLst/>
          </a:prstGeom>
        </p:spPr>
        <p:txBody>
          <a:bodyPr wrap="square">
            <a:spAutoFit/>
          </a:bodyPr>
          <a:lstStyle/>
          <a:p>
            <a:pPr algn="just">
              <a:buFont typeface="Arial" pitchFamily="34" charset="0"/>
              <a:buChar char="•"/>
            </a:pPr>
            <a:r>
              <a:rPr lang="en-US" dirty="0">
                <a:latin typeface="Times New Roman" pitchFamily="18" charset="0"/>
                <a:cs typeface="Times New Roman" pitchFamily="18" charset="0"/>
              </a:rPr>
              <a:t>An </a:t>
            </a:r>
            <a:r>
              <a:rPr lang="en-US" dirty="0" err="1">
                <a:latin typeface="Times New Roman" pitchFamily="18" charset="0"/>
                <a:cs typeface="Times New Roman" pitchFamily="18" charset="0"/>
              </a:rPr>
              <a:t>equi</a:t>
            </a:r>
            <a:r>
              <a:rPr lang="en-US" dirty="0">
                <a:latin typeface="Times New Roman" pitchFamily="18" charset="0"/>
                <a:cs typeface="Times New Roman" pitchFamily="18" charset="0"/>
              </a:rPr>
              <a:t>-potential surface is shown, in which an electron with velocity V1 and at an angle θ. to the normal of </a:t>
            </a:r>
            <a:r>
              <a:rPr lang="en-US" dirty="0" err="1">
                <a:latin typeface="Times New Roman" pitchFamily="18" charset="0"/>
                <a:cs typeface="Times New Roman" pitchFamily="18" charset="0"/>
              </a:rPr>
              <a:t>equi</a:t>
            </a:r>
            <a:r>
              <a:rPr lang="en-US" dirty="0">
                <a:latin typeface="Times New Roman" pitchFamily="18" charset="0"/>
                <a:cs typeface="Times New Roman" pitchFamily="18" charset="0"/>
              </a:rPr>
              <a:t>-potential surface enters and experiences a force in a direction normal to the </a:t>
            </a:r>
            <a:r>
              <a:rPr lang="en-US" dirty="0" err="1">
                <a:latin typeface="Times New Roman" pitchFamily="18" charset="0"/>
                <a:cs typeface="Times New Roman" pitchFamily="18" charset="0"/>
              </a:rPr>
              <a:t>equi</a:t>
            </a:r>
            <a:r>
              <a:rPr lang="en-US" dirty="0">
                <a:latin typeface="Times New Roman" pitchFamily="18" charset="0"/>
                <a:cs typeface="Times New Roman" pitchFamily="18" charset="0"/>
              </a:rPr>
              <a:t>-potential surface. </a:t>
            </a:r>
          </a:p>
          <a:p>
            <a:pPr algn="just">
              <a:buFont typeface="Arial" pitchFamily="34" charset="0"/>
              <a:buChar char="•"/>
            </a:pPr>
            <a:r>
              <a:rPr lang="en-US" dirty="0">
                <a:latin typeface="Times New Roman" pitchFamily="18" charset="0"/>
                <a:cs typeface="Times New Roman" pitchFamily="18" charset="0"/>
              </a:rPr>
              <a:t>Thus the velocity of the electron increases to V2. This force on the electron is exerted in the direction normal to </a:t>
            </a:r>
            <a:r>
              <a:rPr lang="en-US" dirty="0" err="1">
                <a:latin typeface="Times New Roman" pitchFamily="18" charset="0"/>
                <a:cs typeface="Times New Roman" pitchFamily="18" charset="0"/>
              </a:rPr>
              <a:t>equi</a:t>
            </a:r>
            <a:r>
              <a:rPr lang="en-US" dirty="0">
                <a:latin typeface="Times New Roman" pitchFamily="18" charset="0"/>
                <a:cs typeface="Times New Roman" pitchFamily="18" charset="0"/>
              </a:rPr>
              <a:t>-potential surface so only the normal component of electron velocity V1N increases to V2N and the tangential component of velocity V1T remains the same. </a:t>
            </a:r>
          </a:p>
          <a:p>
            <a:pPr algn="just">
              <a:buFont typeface="Arial" pitchFamily="34" charset="0"/>
              <a:buChar char="•"/>
            </a:pPr>
            <a:r>
              <a:rPr lang="en-US" dirty="0">
                <a:latin typeface="Times New Roman" pitchFamily="18" charset="0"/>
                <a:cs typeface="Times New Roman" pitchFamily="18" charset="0"/>
              </a:rPr>
              <a:t>Force on the electron is, </a:t>
            </a:r>
          </a:p>
          <a:p>
            <a:pPr algn="just">
              <a:buFont typeface="Arial" pitchFamily="34" charset="0"/>
              <a:buChar char="•"/>
            </a:pPr>
            <a:r>
              <a:rPr lang="en-US" dirty="0">
                <a:latin typeface="Times New Roman" pitchFamily="18" charset="0"/>
                <a:cs typeface="Times New Roman" pitchFamily="18" charset="0"/>
              </a:rPr>
              <a:t>F = -e</a:t>
            </a:r>
            <a:r>
              <a:rPr lang="el-GR" dirty="0">
                <a:latin typeface="Times New Roman" pitchFamily="18" charset="0"/>
                <a:cs typeface="Times New Roman" pitchFamily="18" charset="0"/>
              </a:rPr>
              <a:t>ε </a:t>
            </a:r>
            <a:r>
              <a:rPr lang="en-US" dirty="0">
                <a:latin typeface="Times New Roman" pitchFamily="18" charset="0"/>
                <a:cs typeface="Times New Roman" pitchFamily="18" charset="0"/>
              </a:rPr>
              <a:t>N </a:t>
            </a:r>
          </a:p>
          <a:p>
            <a:pPr algn="just">
              <a:buFont typeface="Arial" pitchFamily="34" charset="0"/>
              <a:buChar char="•"/>
            </a:pPr>
            <a:r>
              <a:rPr lang="en-US" dirty="0">
                <a:latin typeface="Times New Roman" pitchFamily="18" charset="0"/>
                <a:cs typeface="Times New Roman" pitchFamily="18" charset="0"/>
              </a:rPr>
              <a:t>Where ε = electric field intensity ; V/m </a:t>
            </a:r>
          </a:p>
          <a:p>
            <a:pPr algn="just">
              <a:buFont typeface="Arial" pitchFamily="34" charset="0"/>
              <a:buChar char="•"/>
            </a:pPr>
            <a:r>
              <a:rPr lang="en-US" dirty="0">
                <a:latin typeface="Times New Roman" pitchFamily="18" charset="0"/>
                <a:cs typeface="Times New Roman" pitchFamily="18" charset="0"/>
              </a:rPr>
              <a:t>e = charge of electron = 1.602 ×10⁻¹⁹ C </a:t>
            </a:r>
          </a:p>
          <a:p>
            <a:r>
              <a:rPr lang="en-US" dirty="0">
                <a:latin typeface="Times New Roman" pitchFamily="18" charset="0"/>
                <a:cs typeface="Times New Roman" pitchFamily="18" charset="0"/>
              </a:rPr>
              <a:t>V1T = V1 sin </a:t>
            </a:r>
            <a:r>
              <a:rPr lang="el-GR" dirty="0">
                <a:latin typeface="Times New Roman" pitchFamily="18" charset="0"/>
                <a:cs typeface="Times New Roman" pitchFamily="18" charset="0"/>
              </a:rPr>
              <a:t>θ1, </a:t>
            </a:r>
            <a:endParaRPr lang="en-US" dirty="0">
              <a:latin typeface="Times New Roman" pitchFamily="18" charset="0"/>
              <a:cs typeface="Times New Roman" pitchFamily="18" charset="0"/>
            </a:endParaRPr>
          </a:p>
          <a:p>
            <a:pPr>
              <a:buNone/>
            </a:pPr>
            <a:endParaRPr lang="el-GR" dirty="0">
              <a:latin typeface="Times New Roman" pitchFamily="18" charset="0"/>
              <a:cs typeface="Times New Roman" pitchFamily="18" charset="0"/>
            </a:endParaRPr>
          </a:p>
          <a:p>
            <a:r>
              <a:rPr lang="en-US" dirty="0">
                <a:latin typeface="Times New Roman" pitchFamily="18" charset="0"/>
                <a:cs typeface="Times New Roman" pitchFamily="18" charset="0"/>
              </a:rPr>
              <a:t>V2T = V2 sin </a:t>
            </a:r>
            <a:r>
              <a:rPr lang="el-GR" dirty="0">
                <a:latin typeface="Times New Roman" pitchFamily="18" charset="0"/>
                <a:cs typeface="Times New Roman" pitchFamily="18" charset="0"/>
              </a:rPr>
              <a:t>θ2</a:t>
            </a:r>
            <a:endParaRPr lang="en-US" dirty="0">
              <a:latin typeface="Times New Roman" pitchFamily="18" charset="0"/>
              <a:cs typeface="Times New Roman" pitchFamily="18" charset="0"/>
            </a:endParaRPr>
          </a:p>
          <a:p>
            <a:endParaRPr lang="el-GR" dirty="0">
              <a:latin typeface="Times New Roman" pitchFamily="18" charset="0"/>
              <a:cs typeface="Times New Roman" pitchFamily="18" charset="0"/>
            </a:endParaRPr>
          </a:p>
          <a:p>
            <a:r>
              <a:rPr lang="en-US" dirty="0">
                <a:latin typeface="Times New Roman" pitchFamily="18" charset="0"/>
                <a:cs typeface="Times New Roman" pitchFamily="18" charset="0"/>
              </a:rPr>
              <a:t>But V1T = V2T </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V1 sin </a:t>
            </a:r>
            <a:r>
              <a:rPr lang="el-GR" dirty="0">
                <a:latin typeface="Times New Roman" pitchFamily="18" charset="0"/>
                <a:cs typeface="Times New Roman" pitchFamily="18" charset="0"/>
              </a:rPr>
              <a:t>θ1 = </a:t>
            </a:r>
            <a:r>
              <a:rPr lang="en-US" dirty="0">
                <a:latin typeface="Times New Roman" pitchFamily="18" charset="0"/>
                <a:cs typeface="Times New Roman" pitchFamily="18" charset="0"/>
              </a:rPr>
              <a:t>V2 sin </a:t>
            </a:r>
            <a:r>
              <a:rPr lang="el-GR" dirty="0">
                <a:latin typeface="Times New Roman" pitchFamily="18" charset="0"/>
                <a:cs typeface="Times New Roman" pitchFamily="18" charset="0"/>
              </a:rPr>
              <a:t>θ2 </a:t>
            </a:r>
            <a:r>
              <a:rPr lang="en-US" dirty="0">
                <a:latin typeface="Times New Roman" pitchFamily="18" charset="0"/>
                <a:cs typeface="Times New Roman" pitchFamily="18" charset="0"/>
              </a:rPr>
              <a:t> or V2/V1 = sin </a:t>
            </a:r>
            <a:r>
              <a:rPr lang="el-GR" dirty="0">
                <a:latin typeface="Times New Roman" pitchFamily="18" charset="0"/>
                <a:cs typeface="Times New Roman" pitchFamily="18" charset="0"/>
              </a:rPr>
              <a:t>θ1 / </a:t>
            </a:r>
            <a:r>
              <a:rPr lang="en-US" dirty="0">
                <a:latin typeface="Times New Roman" pitchFamily="18" charset="0"/>
                <a:cs typeface="Times New Roman" pitchFamily="18" charset="0"/>
              </a:rPr>
              <a:t>sin </a:t>
            </a:r>
            <a:r>
              <a:rPr lang="el-GR" dirty="0">
                <a:latin typeface="Times New Roman" pitchFamily="18" charset="0"/>
                <a:cs typeface="Times New Roman" pitchFamily="18" charset="0"/>
              </a:rPr>
              <a:t>θ2 </a:t>
            </a:r>
          </a:p>
          <a:p>
            <a:pPr algn="just">
              <a:buFont typeface="Arial" pitchFamily="34" charset="0"/>
              <a:buChar char="•"/>
            </a:pPr>
            <a:endParaRPr lang="en-US" dirty="0">
              <a:latin typeface="Times New Roman" pitchFamily="18" charset="0"/>
              <a:cs typeface="Times New Roman" pitchFamily="18" charset="0"/>
            </a:endParaRPr>
          </a:p>
        </p:txBody>
      </p:sp>
      <p:sp>
        <p:nvSpPr>
          <p:cNvPr id="14" name="Rectangle 13"/>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Unit-2&gt; </a:t>
            </a:r>
            <a:r>
              <a:rPr lang="en-US" dirty="0"/>
              <a:t>| &lt;</a:t>
            </a:r>
            <a:r>
              <a:rPr lang="en-US" dirty="0" smtClean="0"/>
              <a:t>Session-3&gt;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19</a:t>
            </a:fld>
            <a:endParaRPr lang="en-US"/>
          </a:p>
        </p:txBody>
      </p:sp>
      <p:sp>
        <p:nvSpPr>
          <p:cNvPr id="7" name="Rectangle 6"/>
          <p:cNvSpPr/>
          <p:nvPr/>
        </p:nvSpPr>
        <p:spPr>
          <a:xfrm>
            <a:off x="1188719" y="1508391"/>
            <a:ext cx="9980023" cy="2308324"/>
          </a:xfrm>
          <a:prstGeom prst="rect">
            <a:avLst/>
          </a:prstGeom>
        </p:spPr>
        <p:txBody>
          <a:bodyPr wrap="square">
            <a:spAutoFit/>
          </a:bodyPr>
          <a:lstStyle/>
          <a:p>
            <a:pPr algn="just">
              <a:buFont typeface="Arial" pitchFamily="34" charset="0"/>
              <a:buChar char="•"/>
            </a:pPr>
            <a:r>
              <a:rPr lang="en-US" dirty="0">
                <a:latin typeface="Times New Roman" pitchFamily="18" charset="0"/>
                <a:cs typeface="Times New Roman" pitchFamily="18" charset="0"/>
              </a:rPr>
              <a:t>The figure below shows a general arrangement for electrostatic deflection in CRO. There are two parallel plates with a potential applied between. </a:t>
            </a:r>
          </a:p>
          <a:p>
            <a:pPr algn="just">
              <a:buFont typeface="Arial" pitchFamily="34" charset="0"/>
              <a:buChar char="•"/>
            </a:pPr>
            <a:endParaRPr lang="en-US" dirty="0">
              <a:latin typeface="Times New Roman" pitchFamily="18" charset="0"/>
              <a:cs typeface="Times New Roman" pitchFamily="18" charset="0"/>
            </a:endParaRPr>
          </a:p>
          <a:p>
            <a:pPr algn="just">
              <a:buFont typeface="Arial" pitchFamily="34" charset="0"/>
              <a:buChar char="•"/>
            </a:pPr>
            <a:r>
              <a:rPr lang="en-US" dirty="0">
                <a:latin typeface="Times New Roman" pitchFamily="18" charset="0"/>
                <a:cs typeface="Times New Roman" pitchFamily="18" charset="0"/>
              </a:rPr>
              <a:t>These plates produced a uniform an electrostatic field in the Y direction. Thus any electron entering the field will experience a force in the Y direction and will be accelerated in that direction. </a:t>
            </a:r>
          </a:p>
          <a:p>
            <a:pPr algn="just">
              <a:buFont typeface="Arial" pitchFamily="34" charset="0"/>
              <a:buChar char="•"/>
            </a:pPr>
            <a:endParaRPr lang="en-US" dirty="0">
              <a:latin typeface="Times New Roman" pitchFamily="18" charset="0"/>
              <a:cs typeface="Times New Roman" pitchFamily="18" charset="0"/>
            </a:endParaRPr>
          </a:p>
          <a:p>
            <a:pPr algn="just">
              <a:buFont typeface="Arial" pitchFamily="34" charset="0"/>
              <a:buChar char="•"/>
            </a:pPr>
            <a:r>
              <a:rPr lang="en-US" dirty="0">
                <a:latin typeface="Times New Roman" pitchFamily="18" charset="0"/>
                <a:cs typeface="Times New Roman" pitchFamily="18" charset="0"/>
              </a:rPr>
              <a:t>There is no force either in X direction or Z direction and hence there will be no acceleration of electrons in these directions. Now we will derive the equation of electrostatic deflection in CRT tube. </a:t>
            </a:r>
          </a:p>
        </p:txBody>
      </p:sp>
      <p:sp>
        <p:nvSpPr>
          <p:cNvPr id="8" name="Rectangle 7"/>
          <p:cNvSpPr/>
          <p:nvPr/>
        </p:nvSpPr>
        <p:spPr>
          <a:xfrm>
            <a:off x="4845176" y="1084217"/>
            <a:ext cx="2501647" cy="369332"/>
          </a:xfrm>
          <a:prstGeom prst="rect">
            <a:avLst/>
          </a:prstGeom>
        </p:spPr>
        <p:txBody>
          <a:bodyPr wrap="none">
            <a:spAutoFit/>
          </a:bodyPr>
          <a:lstStyle/>
          <a:p>
            <a:r>
              <a:rPr lang="en-US" b="1" dirty="0">
                <a:latin typeface="Times New Roman" pitchFamily="18" charset="0"/>
                <a:cs typeface="Times New Roman" pitchFamily="18" charset="0"/>
              </a:rPr>
              <a:t>Electrostatic deflection </a:t>
            </a:r>
            <a:endParaRPr lang="en-IN" dirty="0"/>
          </a:p>
        </p:txBody>
      </p:sp>
      <p:pic>
        <p:nvPicPr>
          <p:cNvPr id="9" name="Picture 2"/>
          <p:cNvPicPr>
            <a:picLocks noChangeAspect="1" noChangeArrowheads="1"/>
          </p:cNvPicPr>
          <p:nvPr/>
        </p:nvPicPr>
        <p:blipFill>
          <a:blip r:embed="rId2"/>
          <a:srcRect/>
          <a:stretch>
            <a:fillRect/>
          </a:stretch>
        </p:blipFill>
        <p:spPr bwMode="auto">
          <a:xfrm>
            <a:off x="3432265" y="3816715"/>
            <a:ext cx="5178335" cy="2539637"/>
          </a:xfrm>
          <a:prstGeom prst="rect">
            <a:avLst/>
          </a:prstGeom>
          <a:noFill/>
          <a:ln w="9525">
            <a:noFill/>
            <a:miter lim="800000"/>
            <a:headEnd/>
            <a:tailEnd/>
          </a:ln>
          <a:effectLst/>
        </p:spPr>
      </p:pic>
      <p:sp>
        <p:nvSpPr>
          <p:cNvPr id="16" name="Rectangle 15"/>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15" name="Slide Number Placeholder 14"/>
          <p:cNvSpPr>
            <a:spLocks noGrp="1"/>
          </p:cNvSpPr>
          <p:nvPr>
            <p:ph type="sldNum" sz="quarter" idx="12"/>
          </p:nvPr>
        </p:nvSpPr>
        <p:spPr/>
        <p:txBody>
          <a:bodyPr/>
          <a:lstStyle/>
          <a:p>
            <a:fld id="{B6F15528-21DE-4FAA-801E-634DDDAF4B2B}" type="slidenum">
              <a:rPr lang="en-US" smtClean="0"/>
              <a:pPr/>
              <a:t>2</a:t>
            </a:fld>
            <a:endParaRPr lang="en-US" dirty="0"/>
          </a:p>
        </p:txBody>
      </p:sp>
      <p:sp>
        <p:nvSpPr>
          <p:cNvPr id="19" name="Rounded Rectangle 18"/>
          <p:cNvSpPr/>
          <p:nvPr/>
        </p:nvSpPr>
        <p:spPr>
          <a:xfrm>
            <a:off x="4201230" y="2685020"/>
            <a:ext cx="1296144"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Unit-1&gt; </a:t>
            </a:r>
            <a:r>
              <a:rPr lang="en-US" dirty="0"/>
              <a:t>| &lt;</a:t>
            </a:r>
            <a:r>
              <a:rPr lang="en-US" dirty="0" smtClean="0"/>
              <a:t>Session-01&gt;</a:t>
            </a:r>
            <a:endParaRPr lang="en-US" dirty="0"/>
          </a:p>
        </p:txBody>
      </p:sp>
      <p:sp>
        <p:nvSpPr>
          <p:cNvPr id="17" name="Rectangle 16"/>
          <p:cNvSpPr/>
          <p:nvPr/>
        </p:nvSpPr>
        <p:spPr>
          <a:xfrm>
            <a:off x="888274" y="1358538"/>
            <a:ext cx="10465526" cy="3293209"/>
          </a:xfrm>
          <a:prstGeom prst="rect">
            <a:avLst/>
          </a:prstGeom>
        </p:spPr>
        <p:txBody>
          <a:bodyPr wrap="square">
            <a:spAutoFit/>
          </a:bodyPr>
          <a:lstStyle/>
          <a:p>
            <a:r>
              <a:rPr lang="en-US" sz="2400" b="1" dirty="0">
                <a:latin typeface="Times New Roman" pitchFamily="18" charset="0"/>
                <a:cs typeface="Times New Roman" pitchFamily="18" charset="0"/>
              </a:rPr>
              <a:t>Measurement: Introduction</a:t>
            </a:r>
          </a:p>
          <a:p>
            <a:pPr>
              <a:buFont typeface="Wingdings" pitchFamily="2" charset="2"/>
              <a:buChar char="§"/>
            </a:pPr>
            <a:endParaRPr lang="en-US" sz="2400" b="1" dirty="0">
              <a:latin typeface="Times New Roman" pitchFamily="18" charset="0"/>
              <a:cs typeface="Times New Roman" pitchFamily="18" charset="0"/>
            </a:endParaRPr>
          </a:p>
          <a:p>
            <a:pPr algn="just">
              <a:buFont typeface="Wingdings" pitchFamily="2" charset="2"/>
              <a:buChar char="§"/>
            </a:pPr>
            <a:r>
              <a:rPr lang="en-US" sz="2000" dirty="0">
                <a:latin typeface="Times New Roman" pitchFamily="18" charset="0"/>
                <a:cs typeface="Times New Roman" pitchFamily="18" charset="0"/>
              </a:rPr>
              <a:t>It is the process by which one quantity for measurement is converted in to physical parameters to meaningful or numerical numbers.</a:t>
            </a:r>
          </a:p>
          <a:p>
            <a:pPr algn="just">
              <a:buFont typeface="Wingdings" pitchFamily="2" charset="2"/>
              <a:buChar char="§"/>
            </a:pPr>
            <a:endParaRPr lang="en-US" sz="2000" dirty="0">
              <a:latin typeface="Times New Roman" pitchFamily="18" charset="0"/>
              <a:cs typeface="Times New Roman" pitchFamily="18" charset="0"/>
            </a:endParaRPr>
          </a:p>
          <a:p>
            <a:pPr algn="just">
              <a:buFont typeface="Wingdings" pitchFamily="2" charset="2"/>
              <a:buChar char="§"/>
            </a:pPr>
            <a:r>
              <a:rPr lang="en-US" sz="2000" dirty="0">
                <a:latin typeface="Times New Roman" pitchFamily="18" charset="0"/>
                <a:cs typeface="Times New Roman" pitchFamily="18" charset="0"/>
              </a:rPr>
              <a:t>The measuring process is defined as the property of an object or system under consideration is compared to an accepted standard unit.</a:t>
            </a:r>
          </a:p>
          <a:p>
            <a:pPr algn="just">
              <a:buFont typeface="Wingdings" pitchFamily="2" charset="2"/>
              <a:buChar char="§"/>
            </a:pPr>
            <a:endParaRPr lang="en-US" sz="2000" dirty="0">
              <a:latin typeface="Times New Roman" pitchFamily="18" charset="0"/>
              <a:cs typeface="Times New Roman" pitchFamily="18" charset="0"/>
            </a:endParaRPr>
          </a:p>
          <a:p>
            <a:pPr algn="just">
              <a:buFont typeface="Wingdings" pitchFamily="2" charset="2"/>
              <a:buChar char="§"/>
            </a:pPr>
            <a:r>
              <a:rPr lang="en-US" sz="2000" dirty="0">
                <a:solidFill>
                  <a:srgbClr val="FF0000"/>
                </a:solidFill>
                <a:latin typeface="Times New Roman" pitchFamily="18" charset="0"/>
                <a:cs typeface="Times New Roman" pitchFamily="18" charset="0"/>
              </a:rPr>
              <a:t>Example: </a:t>
            </a:r>
            <a:r>
              <a:rPr lang="en-US" sz="2000" dirty="0">
                <a:latin typeface="Times New Roman" pitchFamily="18" charset="0"/>
                <a:cs typeface="Times New Roman" pitchFamily="18" charset="0"/>
              </a:rPr>
              <a:t>Measurement of length using </a:t>
            </a:r>
            <a:r>
              <a:rPr lang="en-US" sz="2000" dirty="0" err="1">
                <a:latin typeface="Times New Roman" pitchFamily="18" charset="0"/>
                <a:cs typeface="Times New Roman" pitchFamily="18" charset="0"/>
              </a:rPr>
              <a:t>Vernier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Callipers</a:t>
            </a:r>
            <a:r>
              <a:rPr lang="en-US" sz="2000" dirty="0">
                <a:latin typeface="Times New Roman" pitchFamily="18" charset="0"/>
                <a:cs typeface="Times New Roman" pitchFamily="18" charset="0"/>
              </a:rPr>
              <a:t> and measurement of diameter of wire using screw gauge.</a:t>
            </a:r>
          </a:p>
        </p:txBody>
      </p:sp>
      <p:sp>
        <p:nvSpPr>
          <p:cNvPr id="13" name="Rectangle 12"/>
          <p:cNvSpPr/>
          <p:nvPr/>
        </p:nvSpPr>
        <p:spPr>
          <a:xfrm>
            <a:off x="3936145" y="3244334"/>
            <a:ext cx="4319709" cy="369332"/>
          </a:xfrm>
          <a:prstGeom prst="rect">
            <a:avLst/>
          </a:prstGeom>
        </p:spPr>
        <p:txBody>
          <a:bodyPr wrap="none">
            <a:spAutoFit/>
          </a:bodyPr>
          <a:lstStyle/>
          <a:p>
            <a:r>
              <a:rPr lang="en-US" b="1" dirty="0" smtClean="0">
                <a:solidFill>
                  <a:srgbClr val="FF0000"/>
                </a:solidFill>
              </a:rPr>
              <a:t>Technocrats Institute of Technology, Bhopal</a:t>
            </a:r>
            <a:endParaRPr lang="en-US" b="1" dirty="0">
              <a:solidFill>
                <a:srgbClr val="FF0000"/>
              </a:solidFill>
            </a:endParaRPr>
          </a:p>
        </p:txBody>
      </p:sp>
      <p:sp>
        <p:nvSpPr>
          <p:cNvPr id="16" name="Rectangle 15"/>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extLst>
      <p:ext uri="{BB962C8B-B14F-4D97-AF65-F5344CB8AC3E}">
        <p14:creationId xmlns="" xmlns:p14="http://schemas.microsoft.com/office/powerpoint/2010/main" val="198876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Unit-2&gt; </a:t>
            </a:r>
            <a:r>
              <a:rPr lang="en-US" dirty="0"/>
              <a:t>| &lt;</a:t>
            </a:r>
            <a:r>
              <a:rPr lang="en-US" dirty="0" smtClean="0"/>
              <a:t>Session-3&gt;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20</a:t>
            </a:fld>
            <a:endParaRPr lang="en-US"/>
          </a:p>
        </p:txBody>
      </p:sp>
      <p:sp>
        <p:nvSpPr>
          <p:cNvPr id="7" name="Rectangle 6"/>
          <p:cNvSpPr/>
          <p:nvPr/>
        </p:nvSpPr>
        <p:spPr>
          <a:xfrm>
            <a:off x="1175657" y="1449977"/>
            <a:ext cx="9862457" cy="4524315"/>
          </a:xfrm>
          <a:prstGeom prst="rect">
            <a:avLst/>
          </a:prstGeom>
        </p:spPr>
        <p:txBody>
          <a:bodyPr wrap="square">
            <a:spAutoFit/>
          </a:bodyPr>
          <a:lstStyle/>
          <a:p>
            <a:pPr algn="just">
              <a:buFont typeface="Wingdings" pitchFamily="2" charset="2"/>
              <a:buChar char="q"/>
            </a:pPr>
            <a:r>
              <a:rPr lang="en-US" dirty="0">
                <a:latin typeface="Times New Roman" pitchFamily="18" charset="0"/>
                <a:cs typeface="Times New Roman" pitchFamily="18" charset="0"/>
              </a:rPr>
              <a:t>As the velocity in X direction is constant, the displacement in X direction is given by, </a:t>
            </a:r>
          </a:p>
          <a:p>
            <a:pPr algn="just">
              <a:buFont typeface="Wingdings" pitchFamily="2" charset="2"/>
              <a:buChar char="q"/>
            </a:pPr>
            <a:r>
              <a:rPr lang="en-US" dirty="0">
                <a:latin typeface="Times New Roman" pitchFamily="18" charset="0"/>
                <a:cs typeface="Times New Roman" pitchFamily="18" charset="0"/>
              </a:rPr>
              <a:t>x = </a:t>
            </a:r>
            <a:r>
              <a:rPr lang="en-US" dirty="0" err="1">
                <a:latin typeface="Times New Roman" pitchFamily="18" charset="0"/>
                <a:cs typeface="Times New Roman" pitchFamily="18" charset="0"/>
              </a:rPr>
              <a:t>Vox.t</a:t>
            </a:r>
            <a:r>
              <a:rPr lang="en-US" dirty="0">
                <a:latin typeface="Times New Roman" pitchFamily="18" charset="0"/>
                <a:cs typeface="Times New Roman" pitchFamily="18" charset="0"/>
              </a:rPr>
              <a:t> </a:t>
            </a:r>
          </a:p>
          <a:p>
            <a:pPr algn="just">
              <a:buFont typeface="Wingdings" pitchFamily="2" charset="2"/>
              <a:buChar char="q"/>
            </a:pPr>
            <a:r>
              <a:rPr lang="en-US" dirty="0">
                <a:latin typeface="Times New Roman" pitchFamily="18" charset="0"/>
                <a:cs typeface="Times New Roman" pitchFamily="18" charset="0"/>
              </a:rPr>
              <a:t>t = x/</a:t>
            </a:r>
            <a:r>
              <a:rPr lang="en-US" dirty="0" err="1">
                <a:latin typeface="Times New Roman" pitchFamily="18" charset="0"/>
                <a:cs typeface="Times New Roman" pitchFamily="18" charset="0"/>
              </a:rPr>
              <a:t>Vox</a:t>
            </a:r>
            <a:r>
              <a:rPr lang="en-US" dirty="0">
                <a:latin typeface="Times New Roman" pitchFamily="18" charset="0"/>
                <a:cs typeface="Times New Roman" pitchFamily="18" charset="0"/>
              </a:rPr>
              <a:t> </a:t>
            </a:r>
          </a:p>
          <a:p>
            <a:pPr algn="just">
              <a:buFont typeface="Wingdings" pitchFamily="2" charset="2"/>
              <a:buChar char="q"/>
            </a:pPr>
            <a:r>
              <a:rPr lang="en-US" dirty="0">
                <a:latin typeface="Times New Roman" pitchFamily="18" charset="0"/>
                <a:cs typeface="Times New Roman" pitchFamily="18" charset="0"/>
              </a:rPr>
              <a:t>Submitting the above value t; </a:t>
            </a:r>
          </a:p>
          <a:p>
            <a:pPr algn="just">
              <a:buFont typeface="Wingdings" pitchFamily="2" charset="2"/>
              <a:buChar char="q"/>
            </a:pPr>
            <a:r>
              <a:rPr lang="en-US" dirty="0">
                <a:latin typeface="Times New Roman" pitchFamily="18" charset="0"/>
                <a:cs typeface="Times New Roman" pitchFamily="18" charset="0"/>
              </a:rPr>
              <a:t>y = (½) (e</a:t>
            </a:r>
            <a:r>
              <a:rPr lang="el-GR" dirty="0">
                <a:latin typeface="Times New Roman" pitchFamily="18" charset="0"/>
                <a:cs typeface="Times New Roman" pitchFamily="18" charset="0"/>
              </a:rPr>
              <a:t>ε</a:t>
            </a:r>
            <a:r>
              <a:rPr lang="en-US" dirty="0">
                <a:latin typeface="Times New Roman" pitchFamily="18" charset="0"/>
                <a:cs typeface="Times New Roman" pitchFamily="18" charset="0"/>
              </a:rPr>
              <a:t>y/m)(x/</a:t>
            </a:r>
            <a:r>
              <a:rPr lang="en-US" dirty="0" err="1">
                <a:latin typeface="Times New Roman" pitchFamily="18" charset="0"/>
                <a:cs typeface="Times New Roman" pitchFamily="18" charset="0"/>
              </a:rPr>
              <a:t>Vox</a:t>
            </a:r>
            <a:r>
              <a:rPr lang="en-US" dirty="0">
                <a:latin typeface="Times New Roman" pitchFamily="18" charset="0"/>
                <a:cs typeface="Times New Roman" pitchFamily="18" charset="0"/>
              </a:rPr>
              <a:t>)² </a:t>
            </a:r>
          </a:p>
          <a:p>
            <a:pPr algn="just">
              <a:buFont typeface="Wingdings" pitchFamily="2" charset="2"/>
              <a:buChar char="q"/>
            </a:pPr>
            <a:r>
              <a:rPr lang="en-US" dirty="0">
                <a:latin typeface="Times New Roman" pitchFamily="18" charset="0"/>
                <a:cs typeface="Times New Roman" pitchFamily="18" charset="0"/>
              </a:rPr>
              <a:t>This is the equation of a parabola. The slope at any point (</a:t>
            </a:r>
            <a:r>
              <a:rPr lang="en-US" dirty="0" err="1">
                <a:latin typeface="Times New Roman" pitchFamily="18" charset="0"/>
                <a:cs typeface="Times New Roman" pitchFamily="18" charset="0"/>
              </a:rPr>
              <a:t>x,y</a:t>
            </a:r>
            <a:r>
              <a:rPr lang="en-US" dirty="0">
                <a:latin typeface="Times New Roman" pitchFamily="18" charset="0"/>
                <a:cs typeface="Times New Roman" pitchFamily="18" charset="0"/>
              </a:rPr>
              <a:t>) is </a:t>
            </a:r>
          </a:p>
          <a:p>
            <a:pPr algn="just">
              <a:buFont typeface="Wingdings" pitchFamily="2" charset="2"/>
              <a:buChar char="q"/>
            </a:pPr>
            <a:r>
              <a:rPr lang="en-US" dirty="0" err="1">
                <a:latin typeface="Times New Roman" pitchFamily="18" charset="0"/>
                <a:cs typeface="Times New Roman" pitchFamily="18" charset="0"/>
              </a:rPr>
              <a:t>dy</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dx</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eεy</a:t>
            </a:r>
            <a:r>
              <a:rPr lang="en-US" dirty="0">
                <a:latin typeface="Times New Roman" pitchFamily="18" charset="0"/>
                <a:cs typeface="Times New Roman" pitchFamily="18" charset="0"/>
              </a:rPr>
              <a:t>/mV²ox Put x = ld in above equation we get the value of . </a:t>
            </a:r>
          </a:p>
          <a:p>
            <a:pPr algn="just">
              <a:buFont typeface="Wingdings" pitchFamily="2" charset="2"/>
              <a:buChar char="q"/>
            </a:pPr>
            <a:r>
              <a:rPr lang="en-US" dirty="0">
                <a:latin typeface="Times New Roman" pitchFamily="18" charset="0"/>
                <a:cs typeface="Times New Roman" pitchFamily="18" charset="0"/>
              </a:rPr>
              <a:t>Tan </a:t>
            </a:r>
            <a:r>
              <a:rPr lang="el-GR" dirty="0">
                <a:latin typeface="Times New Roman" pitchFamily="18" charset="0"/>
                <a:cs typeface="Times New Roman" pitchFamily="18" charset="0"/>
              </a:rPr>
              <a:t>θ = (</a:t>
            </a:r>
            <a:r>
              <a:rPr lang="en-US" dirty="0">
                <a:latin typeface="Times New Roman" pitchFamily="18" charset="0"/>
                <a:cs typeface="Times New Roman" pitchFamily="18" charset="0"/>
              </a:rPr>
              <a:t>e</a:t>
            </a:r>
            <a:r>
              <a:rPr lang="el-GR" dirty="0">
                <a:latin typeface="Times New Roman" pitchFamily="18" charset="0"/>
                <a:cs typeface="Times New Roman" pitchFamily="18" charset="0"/>
              </a:rPr>
              <a:t>ε</a:t>
            </a:r>
            <a:r>
              <a:rPr lang="en-US" dirty="0">
                <a:latin typeface="Times New Roman" pitchFamily="18" charset="0"/>
                <a:cs typeface="Times New Roman" pitchFamily="18" charset="0"/>
              </a:rPr>
              <a:t>y/mV²ox).ld = (</a:t>
            </a:r>
            <a:r>
              <a:rPr lang="en-US" dirty="0" err="1">
                <a:latin typeface="Times New Roman" pitchFamily="18" charset="0"/>
                <a:cs typeface="Times New Roman" pitchFamily="18" charset="0"/>
              </a:rPr>
              <a:t>e.Ed.ld</a:t>
            </a:r>
            <a:r>
              <a:rPr lang="en-US" dirty="0">
                <a:latin typeface="Times New Roman" pitchFamily="18" charset="0"/>
                <a:cs typeface="Times New Roman" pitchFamily="18" charset="0"/>
              </a:rPr>
              <a:t>)/mdV²ox </a:t>
            </a:r>
          </a:p>
          <a:p>
            <a:pPr algn="just">
              <a:buFont typeface="Wingdings" pitchFamily="2" charset="2"/>
              <a:buChar char="q"/>
            </a:pPr>
            <a:r>
              <a:rPr lang="en-US" dirty="0">
                <a:latin typeface="Times New Roman" pitchFamily="18" charset="0"/>
                <a:cs typeface="Times New Roman" pitchFamily="18" charset="0"/>
              </a:rPr>
              <a:t>After leaving the Electrostatic deflection plates, electrons travel in a straight line. The straight line of travel of electrons is tangent to the parabola at x=ld and this tangent intersects the X-axis at point </a:t>
            </a:r>
            <a:r>
              <a:rPr lang="en-US" dirty="0" err="1">
                <a:latin typeface="Times New Roman" pitchFamily="18" charset="0"/>
                <a:cs typeface="Times New Roman" pitchFamily="18" charset="0"/>
              </a:rPr>
              <a:t>O.The</a:t>
            </a:r>
            <a:r>
              <a:rPr lang="en-US" dirty="0">
                <a:latin typeface="Times New Roman" pitchFamily="18" charset="0"/>
                <a:cs typeface="Times New Roman" pitchFamily="18" charset="0"/>
              </a:rPr>
              <a:t> location of this point is given by, </a:t>
            </a:r>
          </a:p>
          <a:p>
            <a:pPr algn="just">
              <a:buFont typeface="Wingdings" pitchFamily="2" charset="2"/>
              <a:buChar char="q"/>
            </a:pPr>
            <a:r>
              <a:rPr lang="es-ES" dirty="0">
                <a:latin typeface="Times New Roman" pitchFamily="18" charset="0"/>
                <a:cs typeface="Times New Roman" pitchFamily="18" charset="0"/>
              </a:rPr>
              <a:t>x = y/tan θ = (</a:t>
            </a:r>
            <a:r>
              <a:rPr lang="es-ES" dirty="0" err="1">
                <a:latin typeface="Times New Roman" pitchFamily="18" charset="0"/>
                <a:cs typeface="Times New Roman" pitchFamily="18" charset="0"/>
              </a:rPr>
              <a:t>eεy</a:t>
            </a:r>
            <a:r>
              <a:rPr lang="es-ES" dirty="0">
                <a:latin typeface="Times New Roman" pitchFamily="18" charset="0"/>
                <a:cs typeface="Times New Roman" pitchFamily="18" charset="0"/>
              </a:rPr>
              <a:t>/2mV²ox).l²d/(</a:t>
            </a:r>
            <a:r>
              <a:rPr lang="es-ES" dirty="0" err="1">
                <a:latin typeface="Times New Roman" pitchFamily="18" charset="0"/>
                <a:cs typeface="Times New Roman" pitchFamily="18" charset="0"/>
              </a:rPr>
              <a:t>eεy</a:t>
            </a:r>
            <a:r>
              <a:rPr lang="es-ES" dirty="0">
                <a:latin typeface="Times New Roman" pitchFamily="18" charset="0"/>
                <a:cs typeface="Times New Roman" pitchFamily="18" charset="0"/>
              </a:rPr>
              <a:t>/mV²ox).</a:t>
            </a:r>
            <a:r>
              <a:rPr lang="es-ES" dirty="0" err="1">
                <a:latin typeface="Times New Roman" pitchFamily="18" charset="0"/>
                <a:cs typeface="Times New Roman" pitchFamily="18" charset="0"/>
              </a:rPr>
              <a:t>ld</a:t>
            </a:r>
            <a:r>
              <a:rPr lang="es-ES" dirty="0">
                <a:latin typeface="Times New Roman" pitchFamily="18" charset="0"/>
                <a:cs typeface="Times New Roman" pitchFamily="18" charset="0"/>
              </a:rPr>
              <a:t> = </a:t>
            </a:r>
            <a:r>
              <a:rPr lang="es-ES" dirty="0" err="1">
                <a:latin typeface="Times New Roman" pitchFamily="18" charset="0"/>
                <a:cs typeface="Times New Roman" pitchFamily="18" charset="0"/>
              </a:rPr>
              <a:t>ld</a:t>
            </a:r>
            <a:r>
              <a:rPr lang="es-ES" dirty="0">
                <a:latin typeface="Times New Roman" pitchFamily="18" charset="0"/>
                <a:cs typeface="Times New Roman" pitchFamily="18" charset="0"/>
              </a:rPr>
              <a:t>/2 </a:t>
            </a:r>
          </a:p>
          <a:p>
            <a:pPr algn="just">
              <a:buFont typeface="Wingdings" pitchFamily="2" charset="2"/>
              <a:buChar char="q"/>
            </a:pPr>
            <a:r>
              <a:rPr lang="en-US" dirty="0">
                <a:latin typeface="Times New Roman" pitchFamily="18" charset="0"/>
                <a:cs typeface="Times New Roman" pitchFamily="18" charset="0"/>
              </a:rPr>
              <a:t>The Apparent origin is thus at the centre of deflection </a:t>
            </a:r>
            <a:r>
              <a:rPr lang="en-US" dirty="0" err="1">
                <a:latin typeface="Times New Roman" pitchFamily="18" charset="0"/>
                <a:cs typeface="Times New Roman" pitchFamily="18" charset="0"/>
              </a:rPr>
              <a:t>plates.The</a:t>
            </a:r>
            <a:r>
              <a:rPr lang="en-US" dirty="0">
                <a:latin typeface="Times New Roman" pitchFamily="18" charset="0"/>
                <a:cs typeface="Times New Roman" pitchFamily="18" charset="0"/>
              </a:rPr>
              <a:t> deflection D on the screen is given by, </a:t>
            </a:r>
          </a:p>
          <a:p>
            <a:pPr algn="just">
              <a:buFont typeface="Wingdings" pitchFamily="2" charset="2"/>
              <a:buChar char="q"/>
            </a:pPr>
            <a:r>
              <a:rPr lang="es-ES" dirty="0">
                <a:latin typeface="Times New Roman" pitchFamily="18" charset="0"/>
                <a:cs typeface="Times New Roman" pitchFamily="18" charset="0"/>
              </a:rPr>
              <a:t>D = L tan θ = L. (</a:t>
            </a:r>
            <a:r>
              <a:rPr lang="es-ES" dirty="0" err="1">
                <a:latin typeface="Times New Roman" pitchFamily="18" charset="0"/>
                <a:cs typeface="Times New Roman" pitchFamily="18" charset="0"/>
              </a:rPr>
              <a:t>e.Ed.ld</a:t>
            </a:r>
            <a:r>
              <a:rPr lang="es-ES" dirty="0">
                <a:latin typeface="Times New Roman" pitchFamily="18" charset="0"/>
                <a:cs typeface="Times New Roman" pitchFamily="18" charset="0"/>
              </a:rPr>
              <a:t>)/mdV²ox </a:t>
            </a:r>
          </a:p>
          <a:p>
            <a:pPr algn="just">
              <a:buFont typeface="Wingdings" pitchFamily="2" charset="2"/>
              <a:buChar char="q"/>
            </a:pPr>
            <a:r>
              <a:rPr lang="en-US" dirty="0">
                <a:latin typeface="Times New Roman" pitchFamily="18" charset="0"/>
                <a:cs typeface="Times New Roman" pitchFamily="18" charset="0"/>
              </a:rPr>
              <a:t>Substituting the value of V²ox = 2eEa/m in above </a:t>
            </a:r>
            <a:r>
              <a:rPr lang="en-US" dirty="0" err="1">
                <a:latin typeface="Times New Roman" pitchFamily="18" charset="0"/>
                <a:cs typeface="Times New Roman" pitchFamily="18" charset="0"/>
              </a:rPr>
              <a:t>equation,we</a:t>
            </a:r>
            <a:r>
              <a:rPr lang="en-US" dirty="0">
                <a:latin typeface="Times New Roman" pitchFamily="18" charset="0"/>
                <a:cs typeface="Times New Roman" pitchFamily="18" charset="0"/>
              </a:rPr>
              <a:t> get </a:t>
            </a:r>
          </a:p>
          <a:p>
            <a:pPr algn="just">
              <a:buFont typeface="Wingdings" pitchFamily="2" charset="2"/>
              <a:buChar char="q"/>
            </a:pPr>
            <a:r>
              <a:rPr lang="en-US" dirty="0">
                <a:latin typeface="Times New Roman" pitchFamily="18" charset="0"/>
                <a:cs typeface="Times New Roman" pitchFamily="18" charset="0"/>
              </a:rPr>
              <a:t>D = L. (</a:t>
            </a:r>
            <a:r>
              <a:rPr lang="en-US" dirty="0" err="1">
                <a:latin typeface="Times New Roman" pitchFamily="18" charset="0"/>
                <a:cs typeface="Times New Roman" pitchFamily="18" charset="0"/>
              </a:rPr>
              <a:t>e.Ed.ld</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md</a:t>
            </a:r>
            <a:r>
              <a:rPr lang="en-US" dirty="0">
                <a:latin typeface="Times New Roman" pitchFamily="18" charset="0"/>
                <a:cs typeface="Times New Roman" pitchFamily="18" charset="0"/>
              </a:rPr>
              <a:t> × m/2eEa = </a:t>
            </a:r>
            <a:r>
              <a:rPr lang="en-US" dirty="0" err="1">
                <a:latin typeface="Times New Roman" pitchFamily="18" charset="0"/>
                <a:cs typeface="Times New Roman" pitchFamily="18" charset="0"/>
              </a:rPr>
              <a:t>L.Ed.ld</a:t>
            </a:r>
            <a:r>
              <a:rPr lang="en-US" dirty="0">
                <a:latin typeface="Times New Roman" pitchFamily="18" charset="0"/>
                <a:cs typeface="Times New Roman" pitchFamily="18" charset="0"/>
              </a:rPr>
              <a:t>/2dEa </a:t>
            </a:r>
          </a:p>
        </p:txBody>
      </p:sp>
      <p:sp>
        <p:nvSpPr>
          <p:cNvPr id="14" name="Rectangle 13"/>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&lt;Subject Name&gt; | &lt;Unit-No&gt; | &lt;Session-No&gt;</a:t>
            </a:r>
          </a:p>
        </p:txBody>
      </p:sp>
      <p:sp>
        <p:nvSpPr>
          <p:cNvPr id="3" name="Slide Number Placeholder 2"/>
          <p:cNvSpPr>
            <a:spLocks noGrp="1"/>
          </p:cNvSpPr>
          <p:nvPr>
            <p:ph type="sldNum" sz="quarter" idx="12"/>
          </p:nvPr>
        </p:nvSpPr>
        <p:spPr/>
        <p:txBody>
          <a:bodyPr/>
          <a:lstStyle/>
          <a:p>
            <a:fld id="{BF27EA0E-D0B5-454B-B09E-37CA907271B3}" type="slidenum">
              <a:rPr lang="en-US" smtClean="0"/>
              <a:pPr/>
              <a:t>21</a:t>
            </a:fld>
            <a:endParaRPr lang="en-US"/>
          </a:p>
        </p:txBody>
      </p:sp>
      <p:sp>
        <p:nvSpPr>
          <p:cNvPr id="7" name="Rectangle 6"/>
          <p:cNvSpPr/>
          <p:nvPr/>
        </p:nvSpPr>
        <p:spPr>
          <a:xfrm>
            <a:off x="1149531" y="1802674"/>
            <a:ext cx="9914709" cy="2031325"/>
          </a:xfrm>
          <a:prstGeom prst="rect">
            <a:avLst/>
          </a:prstGeom>
        </p:spPr>
        <p:txBody>
          <a:bodyPr wrap="square">
            <a:spAutoFit/>
          </a:bodyPr>
          <a:lstStyle/>
          <a:p>
            <a:pPr algn="just">
              <a:buFont typeface="Wingdings" pitchFamily="2" charset="2"/>
              <a:buChar char="q"/>
            </a:pPr>
            <a:r>
              <a:rPr lang="en-US" b="1" dirty="0">
                <a:latin typeface="Times New Roman" pitchFamily="18" charset="0"/>
                <a:cs typeface="Times New Roman" pitchFamily="18" charset="0"/>
              </a:rPr>
              <a:t>Definition</a:t>
            </a:r>
            <a:r>
              <a:rPr lang="en-US" dirty="0">
                <a:latin typeface="Times New Roman" pitchFamily="18" charset="0"/>
                <a:cs typeface="Times New Roman" pitchFamily="18" charset="0"/>
              </a:rPr>
              <a:t>: AC bridges are the circuits that are used for the measurement of</a:t>
            </a:r>
            <a:r>
              <a:rPr lang="en-US" b="1" dirty="0">
                <a:latin typeface="Times New Roman" pitchFamily="18" charset="0"/>
                <a:cs typeface="Times New Roman" pitchFamily="18" charset="0"/>
              </a:rPr>
              <a:t> electrical quantities</a:t>
            </a:r>
            <a:r>
              <a:rPr lang="en-US" dirty="0">
                <a:latin typeface="Times New Roman" pitchFamily="18" charset="0"/>
                <a:cs typeface="Times New Roman" pitchFamily="18" charset="0"/>
              </a:rPr>
              <a:t> such as inductance, capacitance, resistance. </a:t>
            </a:r>
          </a:p>
          <a:p>
            <a:pPr algn="just">
              <a:buFont typeface="Wingdings" pitchFamily="2" charset="2"/>
              <a:buChar char="q"/>
            </a:pPr>
            <a:endParaRPr lang="en-US" dirty="0">
              <a:latin typeface="Times New Roman" pitchFamily="18" charset="0"/>
              <a:cs typeface="Times New Roman" pitchFamily="18" charset="0"/>
            </a:endParaRPr>
          </a:p>
          <a:p>
            <a:pPr algn="just">
              <a:buFont typeface="Wingdings" pitchFamily="2" charset="2"/>
              <a:buChar char="q"/>
            </a:pPr>
            <a:r>
              <a:rPr lang="en-US" dirty="0">
                <a:latin typeface="Times New Roman" pitchFamily="18" charset="0"/>
                <a:cs typeface="Times New Roman" pitchFamily="18" charset="0"/>
              </a:rPr>
              <a:t>Along with these an ac bridge allows us to measure storage factor, loss factor, dissipation factor etc. AC bridges operate with only AC signal.</a:t>
            </a:r>
          </a:p>
          <a:p>
            <a:pPr algn="just">
              <a:buFont typeface="Wingdings" pitchFamily="2" charset="2"/>
              <a:buChar char="q"/>
            </a:pPr>
            <a:endParaRPr lang="en-US" dirty="0">
              <a:latin typeface="Times New Roman" pitchFamily="18" charset="0"/>
              <a:cs typeface="Times New Roman" pitchFamily="18" charset="0"/>
            </a:endParaRPr>
          </a:p>
          <a:p>
            <a:pPr algn="just">
              <a:buFont typeface="Wingdings" pitchFamily="2" charset="2"/>
              <a:buChar char="q"/>
            </a:pP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AC bridges</a:t>
            </a:r>
            <a:r>
              <a:rPr lang="en-US" dirty="0">
                <a:latin typeface="Times New Roman" pitchFamily="18" charset="0"/>
                <a:cs typeface="Times New Roman" pitchFamily="18" charset="0"/>
              </a:rPr>
              <a:t> are very convenient and give the accurate result of the measurement</a:t>
            </a:r>
            <a:r>
              <a:rPr lang="en-US" dirty="0"/>
              <a:t>.</a:t>
            </a:r>
          </a:p>
        </p:txBody>
      </p:sp>
      <p:sp>
        <p:nvSpPr>
          <p:cNvPr id="8" name="Rectangle 7"/>
          <p:cNvSpPr/>
          <p:nvPr/>
        </p:nvSpPr>
        <p:spPr>
          <a:xfrm>
            <a:off x="5168535" y="1071154"/>
            <a:ext cx="1332416" cy="369332"/>
          </a:xfrm>
          <a:prstGeom prst="rect">
            <a:avLst/>
          </a:prstGeom>
        </p:spPr>
        <p:txBody>
          <a:bodyPr wrap="none">
            <a:spAutoFit/>
          </a:bodyPr>
          <a:lstStyle/>
          <a:p>
            <a:r>
              <a:rPr lang="en-US" b="1" dirty="0">
                <a:latin typeface="Times New Roman" pitchFamily="18" charset="0"/>
                <a:cs typeface="Times New Roman" pitchFamily="18" charset="0"/>
              </a:rPr>
              <a:t>AC Bridges</a:t>
            </a:r>
            <a:endParaRPr lang="en-IN" dirty="0"/>
          </a:p>
        </p:txBody>
      </p:sp>
      <p:sp>
        <p:nvSpPr>
          <p:cNvPr id="15" name="Rectangle 14"/>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Unit-2&gt; </a:t>
            </a:r>
            <a:r>
              <a:rPr lang="en-US" dirty="0"/>
              <a:t>| &lt;</a:t>
            </a:r>
            <a:r>
              <a:rPr lang="en-US" dirty="0" smtClean="0"/>
              <a:t>Session-3&gt;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22</a:t>
            </a:fld>
            <a:endParaRPr lang="en-US"/>
          </a:p>
        </p:txBody>
      </p:sp>
      <p:sp>
        <p:nvSpPr>
          <p:cNvPr id="8" name="Rectangle 7"/>
          <p:cNvSpPr/>
          <p:nvPr/>
        </p:nvSpPr>
        <p:spPr>
          <a:xfrm>
            <a:off x="1045029" y="1841863"/>
            <a:ext cx="10308771" cy="2862322"/>
          </a:xfrm>
          <a:prstGeom prst="rect">
            <a:avLst/>
          </a:prstGeom>
        </p:spPr>
        <p:txBody>
          <a:bodyPr wrap="square">
            <a:spAutoFit/>
          </a:bodyPr>
          <a:lstStyle/>
          <a:p>
            <a:pPr algn="just">
              <a:buFont typeface="Wingdings" pitchFamily="2" charset="2"/>
              <a:buChar char="q"/>
            </a:pPr>
            <a:r>
              <a:rPr lang="en-US" dirty="0">
                <a:latin typeface="Times New Roman" pitchFamily="18" charset="0"/>
                <a:cs typeface="Times New Roman" pitchFamily="18" charset="0"/>
              </a:rPr>
              <a:t>In this bridge arrangement the value of unknown inductance is measured by comparison with a variable standard self-inductance.</a:t>
            </a:r>
          </a:p>
          <a:p>
            <a:pPr algn="just">
              <a:buFont typeface="Wingdings" pitchFamily="2" charset="2"/>
              <a:buChar char="q"/>
            </a:pPr>
            <a:endParaRPr lang="en-US" dirty="0">
              <a:latin typeface="Times New Roman" pitchFamily="18" charset="0"/>
              <a:cs typeface="Times New Roman" pitchFamily="18" charset="0"/>
            </a:endParaRPr>
          </a:p>
          <a:p>
            <a:pPr algn="just">
              <a:buFont typeface="Wingdings" pitchFamily="2" charset="2"/>
              <a:buChar char="q"/>
            </a:pPr>
            <a:r>
              <a:rPr lang="en-US" dirty="0">
                <a:latin typeface="Times New Roman" pitchFamily="18" charset="0"/>
                <a:cs typeface="Times New Roman" pitchFamily="18" charset="0"/>
              </a:rPr>
              <a:t>Two branches </a:t>
            </a:r>
            <a:r>
              <a:rPr lang="en-US" dirty="0" err="1">
                <a:latin typeface="Times New Roman" pitchFamily="18" charset="0"/>
                <a:cs typeface="Times New Roman" pitchFamily="18" charset="0"/>
              </a:rPr>
              <a:t>bc</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cd</a:t>
            </a:r>
            <a:r>
              <a:rPr lang="en-US" dirty="0">
                <a:latin typeface="Times New Roman" pitchFamily="18" charset="0"/>
                <a:cs typeface="Times New Roman" pitchFamily="18" charset="0"/>
              </a:rPr>
              <a:t> consist of non-inductive resistance R3 and R4. </a:t>
            </a:r>
          </a:p>
          <a:p>
            <a:pPr algn="just">
              <a:buFont typeface="Wingdings" pitchFamily="2" charset="2"/>
              <a:buChar char="q"/>
            </a:pPr>
            <a:endParaRPr lang="en-US" dirty="0">
              <a:latin typeface="Times New Roman" pitchFamily="18" charset="0"/>
              <a:cs typeface="Times New Roman" pitchFamily="18" charset="0"/>
            </a:endParaRPr>
          </a:p>
          <a:p>
            <a:pPr algn="just">
              <a:buFont typeface="Wingdings" pitchFamily="2" charset="2"/>
              <a:buChar char="q"/>
            </a:pPr>
            <a:r>
              <a:rPr lang="en-US" dirty="0">
                <a:latin typeface="Times New Roman" pitchFamily="18" charset="0"/>
                <a:cs typeface="Times New Roman" pitchFamily="18" charset="0"/>
              </a:rPr>
              <a:t>One of the arms ad consists of variable inductance L2 of fixed internal resistance r2 connected in series with variable resistance R2. The remaining arm </a:t>
            </a:r>
            <a:r>
              <a:rPr lang="en-US" dirty="0" err="1">
                <a:latin typeface="Times New Roman" pitchFamily="18" charset="0"/>
                <a:cs typeface="Times New Roman" pitchFamily="18" charset="0"/>
              </a:rPr>
              <a:t>ab</a:t>
            </a:r>
            <a:r>
              <a:rPr lang="en-US" dirty="0">
                <a:latin typeface="Times New Roman" pitchFamily="18" charset="0"/>
                <a:cs typeface="Times New Roman" pitchFamily="18" charset="0"/>
              </a:rPr>
              <a:t> consists of unknown inductance Lx of resistance Rx. </a:t>
            </a:r>
          </a:p>
          <a:p>
            <a:pPr algn="just">
              <a:buFont typeface="Wingdings" pitchFamily="2" charset="2"/>
              <a:buChar char="q"/>
            </a:pPr>
            <a:endParaRPr lang="en-US" dirty="0">
              <a:latin typeface="Times New Roman" pitchFamily="18" charset="0"/>
              <a:cs typeface="Times New Roman" pitchFamily="18" charset="0"/>
            </a:endParaRPr>
          </a:p>
          <a:p>
            <a:pPr algn="just">
              <a:buFont typeface="Wingdings" pitchFamily="2" charset="2"/>
              <a:buChar char="q"/>
            </a:pPr>
            <a:r>
              <a:rPr lang="en-US" dirty="0">
                <a:latin typeface="Times New Roman" pitchFamily="18" charset="0"/>
                <a:cs typeface="Times New Roman" pitchFamily="18" charset="0"/>
              </a:rPr>
              <a:t>A source of current is applied to two opposite junctions across ac and a null detector is connected to the other two junction’s b and d.</a:t>
            </a:r>
          </a:p>
        </p:txBody>
      </p:sp>
      <p:sp>
        <p:nvSpPr>
          <p:cNvPr id="9" name="Rectangle 8"/>
          <p:cNvSpPr/>
          <p:nvPr/>
        </p:nvSpPr>
        <p:spPr>
          <a:xfrm>
            <a:off x="3174463" y="1280160"/>
            <a:ext cx="5843074" cy="369332"/>
          </a:xfrm>
          <a:prstGeom prst="rect">
            <a:avLst/>
          </a:prstGeom>
        </p:spPr>
        <p:txBody>
          <a:bodyPr wrap="none">
            <a:spAutoFit/>
          </a:bodyPr>
          <a:lstStyle/>
          <a:p>
            <a:r>
              <a:rPr lang="en-US" b="1" dirty="0">
                <a:latin typeface="Times New Roman" pitchFamily="18" charset="0"/>
                <a:cs typeface="Times New Roman" pitchFamily="18" charset="0"/>
              </a:rPr>
              <a:t>Maxwell’s</a:t>
            </a:r>
            <a:r>
              <a:rPr lang="en-US" b="1" dirty="0"/>
              <a:t> bridge (Inductance and Inductance-Capacitance)</a:t>
            </a:r>
            <a:endParaRPr lang="en-IN" dirty="0"/>
          </a:p>
        </p:txBody>
      </p:sp>
      <p:sp>
        <p:nvSpPr>
          <p:cNvPr id="16" name="Rectangle 15"/>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Unit-2&gt; </a:t>
            </a:r>
            <a:r>
              <a:rPr lang="en-US" dirty="0"/>
              <a:t>| &lt;</a:t>
            </a:r>
            <a:r>
              <a:rPr lang="en-US" dirty="0" smtClean="0"/>
              <a:t>Session-4&gt;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23</a:t>
            </a:fld>
            <a:endParaRPr lang="en-US"/>
          </a:p>
        </p:txBody>
      </p:sp>
      <p:pic>
        <p:nvPicPr>
          <p:cNvPr id="7" name="Picture 3"/>
          <p:cNvPicPr>
            <a:picLocks noChangeAspect="1" noChangeArrowheads="1"/>
          </p:cNvPicPr>
          <p:nvPr/>
        </p:nvPicPr>
        <p:blipFill>
          <a:blip r:embed="rId2"/>
          <a:srcRect/>
          <a:stretch>
            <a:fillRect/>
          </a:stretch>
        </p:blipFill>
        <p:spPr bwMode="auto">
          <a:xfrm>
            <a:off x="2956778" y="1278598"/>
            <a:ext cx="6400800" cy="4717253"/>
          </a:xfrm>
          <a:prstGeom prst="rect">
            <a:avLst/>
          </a:prstGeom>
          <a:noFill/>
          <a:ln w="9525">
            <a:noFill/>
            <a:miter lim="800000"/>
            <a:headEnd/>
            <a:tailEnd/>
          </a:ln>
          <a:effectLst/>
        </p:spPr>
      </p:pic>
      <p:sp>
        <p:nvSpPr>
          <p:cNvPr id="14" name="Rectangle 13"/>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&lt;Subject Name&gt; | &lt;Unit-No&gt; | &lt;Session-No&gt;</a:t>
            </a:r>
          </a:p>
        </p:txBody>
      </p:sp>
      <p:sp>
        <p:nvSpPr>
          <p:cNvPr id="3" name="Slide Number Placeholder 2"/>
          <p:cNvSpPr>
            <a:spLocks noGrp="1"/>
          </p:cNvSpPr>
          <p:nvPr>
            <p:ph type="sldNum" sz="quarter" idx="12"/>
          </p:nvPr>
        </p:nvSpPr>
        <p:spPr/>
        <p:txBody>
          <a:bodyPr/>
          <a:lstStyle/>
          <a:p>
            <a:fld id="{BF27EA0E-D0B5-454B-B09E-37CA907271B3}" type="slidenum">
              <a:rPr lang="en-US" smtClean="0"/>
              <a:pPr/>
              <a:t>24</a:t>
            </a:fld>
            <a:endParaRPr lang="en-US"/>
          </a:p>
        </p:txBody>
      </p:sp>
      <p:sp>
        <p:nvSpPr>
          <p:cNvPr id="7" name="Rectangle 6"/>
          <p:cNvSpPr/>
          <p:nvPr/>
        </p:nvSpPr>
        <p:spPr>
          <a:xfrm>
            <a:off x="5106222" y="1240971"/>
            <a:ext cx="1535420" cy="369332"/>
          </a:xfrm>
          <a:prstGeom prst="rect">
            <a:avLst/>
          </a:prstGeom>
        </p:spPr>
        <p:txBody>
          <a:bodyPr wrap="none">
            <a:spAutoFit/>
          </a:bodyPr>
          <a:lstStyle/>
          <a:p>
            <a:r>
              <a:rPr lang="en-US" b="1" dirty="0">
                <a:latin typeface="Times New Roman" pitchFamily="18" charset="0"/>
                <a:cs typeface="Times New Roman" pitchFamily="18" charset="0"/>
              </a:rPr>
              <a:t>Hay’s Bridge </a:t>
            </a:r>
            <a:endParaRPr lang="en-IN" dirty="0"/>
          </a:p>
        </p:txBody>
      </p:sp>
      <p:sp>
        <p:nvSpPr>
          <p:cNvPr id="8" name="Rectangle 7"/>
          <p:cNvSpPr/>
          <p:nvPr/>
        </p:nvSpPr>
        <p:spPr>
          <a:xfrm>
            <a:off x="1410789" y="1997839"/>
            <a:ext cx="9943011" cy="2308324"/>
          </a:xfrm>
          <a:prstGeom prst="rect">
            <a:avLst/>
          </a:prstGeom>
        </p:spPr>
        <p:txBody>
          <a:bodyPr wrap="square">
            <a:spAutoFit/>
          </a:bodyPr>
          <a:lstStyle/>
          <a:p>
            <a:pPr algn="just">
              <a:buFont typeface="Wingdings" pitchFamily="2" charset="2"/>
              <a:buChar char="§"/>
            </a:pPr>
            <a:r>
              <a:rPr lang="en-US" dirty="0">
                <a:latin typeface="Times New Roman" pitchFamily="18" charset="0"/>
                <a:cs typeface="Times New Roman" pitchFamily="18" charset="0"/>
              </a:rPr>
              <a:t>The Hay’s bridge is modification of the Maxwell’s bridge. The connection diagram of the Hay’s bridge is shown in figure below. </a:t>
            </a:r>
          </a:p>
          <a:p>
            <a:pPr algn="just">
              <a:buFont typeface="Wingdings" pitchFamily="2" charset="2"/>
              <a:buChar char="§"/>
            </a:pPr>
            <a:endParaRPr lang="en-US" dirty="0">
              <a:latin typeface="Times New Roman" pitchFamily="18" charset="0"/>
              <a:cs typeface="Times New Roman" pitchFamily="18" charset="0"/>
            </a:endParaRPr>
          </a:p>
          <a:p>
            <a:pPr algn="just">
              <a:buFont typeface="Wingdings" pitchFamily="2" charset="2"/>
              <a:buChar char="§"/>
            </a:pPr>
            <a:r>
              <a:rPr lang="en-US" dirty="0">
                <a:latin typeface="Times New Roman" pitchFamily="18" charset="0"/>
                <a:cs typeface="Times New Roman" pitchFamily="18" charset="0"/>
              </a:rPr>
              <a:t>This Hay’s bridge uses a resistor in series with a standard capacitor (unlike the Maxwell’s bridge which uses a resistance in parallel with the capacitor). </a:t>
            </a:r>
          </a:p>
          <a:p>
            <a:pPr algn="just">
              <a:buFont typeface="Wingdings" pitchFamily="2" charset="2"/>
              <a:buChar char="§"/>
            </a:pPr>
            <a:endParaRPr lang="en-US" dirty="0">
              <a:latin typeface="Times New Roman" pitchFamily="18" charset="0"/>
              <a:cs typeface="Times New Roman" pitchFamily="18" charset="0"/>
            </a:endParaRPr>
          </a:p>
          <a:p>
            <a:pPr algn="just">
              <a:buFont typeface="Wingdings" pitchFamily="2" charset="2"/>
              <a:buChar char="§"/>
            </a:pPr>
            <a:r>
              <a:rPr lang="en-US" dirty="0">
                <a:latin typeface="Times New Roman" pitchFamily="18" charset="0"/>
                <a:cs typeface="Times New Roman" pitchFamily="18" charset="0"/>
              </a:rPr>
              <a:t>It also used to measurement of unknown inductance by comparison with a variable standard self-inductance</a:t>
            </a:r>
          </a:p>
        </p:txBody>
      </p:sp>
      <p:sp>
        <p:nvSpPr>
          <p:cNvPr id="15" name="Rectangle 14"/>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Unit-2&gt; </a:t>
            </a:r>
            <a:r>
              <a:rPr lang="en-US" dirty="0"/>
              <a:t>| &lt;</a:t>
            </a:r>
            <a:r>
              <a:rPr lang="en-US" dirty="0" smtClean="0"/>
              <a:t>Session-5&gt;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25</a:t>
            </a:fld>
            <a:endParaRPr lang="en-US"/>
          </a:p>
        </p:txBody>
      </p:sp>
      <p:pic>
        <p:nvPicPr>
          <p:cNvPr id="7" name="Picture 2"/>
          <p:cNvPicPr>
            <a:picLocks noChangeAspect="1" noChangeArrowheads="1"/>
          </p:cNvPicPr>
          <p:nvPr/>
        </p:nvPicPr>
        <p:blipFill>
          <a:blip r:embed="rId2"/>
          <a:srcRect/>
          <a:stretch>
            <a:fillRect/>
          </a:stretch>
        </p:blipFill>
        <p:spPr bwMode="auto">
          <a:xfrm>
            <a:off x="2871652" y="1447800"/>
            <a:ext cx="5947519" cy="4443549"/>
          </a:xfrm>
          <a:prstGeom prst="rect">
            <a:avLst/>
          </a:prstGeom>
          <a:noFill/>
          <a:ln w="9525">
            <a:noFill/>
            <a:miter lim="800000"/>
            <a:headEnd/>
            <a:tailEnd/>
          </a:ln>
          <a:effectLst/>
        </p:spPr>
      </p:pic>
      <p:sp>
        <p:nvSpPr>
          <p:cNvPr id="14" name="Rectangle 13"/>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Unit-3&gt; </a:t>
            </a:r>
            <a:r>
              <a:rPr lang="en-US" dirty="0"/>
              <a:t>| &lt;</a:t>
            </a:r>
            <a:r>
              <a:rPr lang="en-US" dirty="0" smtClean="0"/>
              <a:t>Session-1&gt;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26</a:t>
            </a:fld>
            <a:endParaRPr lang="en-US"/>
          </a:p>
        </p:txBody>
      </p:sp>
      <p:sp>
        <p:nvSpPr>
          <p:cNvPr id="16" name="Rectangle 15"/>
          <p:cNvSpPr/>
          <p:nvPr/>
        </p:nvSpPr>
        <p:spPr>
          <a:xfrm>
            <a:off x="5106222" y="1240971"/>
            <a:ext cx="1086836" cy="646331"/>
          </a:xfrm>
          <a:prstGeom prst="rect">
            <a:avLst/>
          </a:prstGeom>
        </p:spPr>
        <p:txBody>
          <a:bodyPr wrap="none">
            <a:spAutoFit/>
          </a:bodyPr>
          <a:lstStyle/>
          <a:p>
            <a:r>
              <a:rPr lang="en-US" b="1" dirty="0" smtClean="0">
                <a:latin typeface="Times New Roman" pitchFamily="18" charset="0"/>
                <a:cs typeface="Times New Roman" pitchFamily="18" charset="0"/>
              </a:rPr>
              <a:t>UNIT-III</a:t>
            </a:r>
          </a:p>
          <a:p>
            <a:endParaRPr lang="en-IN" dirty="0"/>
          </a:p>
        </p:txBody>
      </p:sp>
      <p:sp>
        <p:nvSpPr>
          <p:cNvPr id="17" name="Rectangle 16"/>
          <p:cNvSpPr/>
          <p:nvPr/>
        </p:nvSpPr>
        <p:spPr>
          <a:xfrm>
            <a:off x="1410789" y="2468880"/>
            <a:ext cx="9943011" cy="2092881"/>
          </a:xfrm>
          <a:prstGeom prst="rect">
            <a:avLst/>
          </a:prstGeom>
        </p:spPr>
        <p:txBody>
          <a:bodyPr wrap="square">
            <a:spAutoFit/>
          </a:bodyPr>
          <a:lstStyle/>
          <a:p>
            <a:pPr algn="just"/>
            <a:r>
              <a:rPr lang="en-US" sz="2000" b="1" dirty="0" smtClean="0">
                <a:latin typeface="Times New Roman" pitchFamily="18" charset="0"/>
                <a:cs typeface="Times New Roman" pitchFamily="18" charset="0"/>
              </a:rPr>
              <a:t>Classification of Transducers</a:t>
            </a:r>
          </a:p>
          <a:p>
            <a:pPr algn="just">
              <a:buNone/>
            </a:pPr>
            <a:endParaRPr lang="en-US" sz="2000"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1. on the basis of transduction principle used. </a:t>
            </a:r>
          </a:p>
          <a:p>
            <a:pPr algn="just">
              <a:buNone/>
            </a:pPr>
            <a:r>
              <a:rPr lang="en-US" dirty="0" smtClean="0">
                <a:latin typeface="Times New Roman" pitchFamily="18" charset="0"/>
                <a:cs typeface="Times New Roman" pitchFamily="18" charset="0"/>
              </a:rPr>
              <a:t>2. Active and passive transducers. </a:t>
            </a:r>
          </a:p>
          <a:p>
            <a:pPr algn="just">
              <a:buNone/>
            </a:pPr>
            <a:r>
              <a:rPr lang="en-US" dirty="0" smtClean="0">
                <a:latin typeface="Times New Roman" pitchFamily="18" charset="0"/>
                <a:cs typeface="Times New Roman" pitchFamily="18" charset="0"/>
              </a:rPr>
              <a:t>3. Analog and digital transducers. </a:t>
            </a:r>
          </a:p>
          <a:p>
            <a:pPr algn="just">
              <a:buNone/>
            </a:pPr>
            <a:r>
              <a:rPr lang="en-US" dirty="0" smtClean="0">
                <a:latin typeface="Times New Roman" pitchFamily="18" charset="0"/>
                <a:cs typeface="Times New Roman" pitchFamily="18" charset="0"/>
              </a:rPr>
              <a:t>4. Primary and secondary transducers. </a:t>
            </a:r>
          </a:p>
          <a:p>
            <a:pPr algn="just">
              <a:buNone/>
            </a:pPr>
            <a:r>
              <a:rPr lang="en-US" dirty="0" smtClean="0">
                <a:latin typeface="Times New Roman" pitchFamily="18" charset="0"/>
                <a:cs typeface="Times New Roman" pitchFamily="18" charset="0"/>
              </a:rPr>
              <a:t>5. Transducers and inverse transducers. </a:t>
            </a:r>
          </a:p>
        </p:txBody>
      </p:sp>
      <p:sp>
        <p:nvSpPr>
          <p:cNvPr id="14" name="Rectangle 13"/>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Unit-3&gt; </a:t>
            </a:r>
            <a:r>
              <a:rPr lang="en-US" dirty="0"/>
              <a:t>| &lt;</a:t>
            </a:r>
            <a:r>
              <a:rPr lang="en-US" dirty="0" smtClean="0"/>
              <a:t>Session-1&gt;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27</a:t>
            </a:fld>
            <a:endParaRPr lang="en-US"/>
          </a:p>
        </p:txBody>
      </p:sp>
      <p:sp>
        <p:nvSpPr>
          <p:cNvPr id="15" name="Rectangle 14"/>
          <p:cNvSpPr/>
          <p:nvPr/>
        </p:nvSpPr>
        <p:spPr>
          <a:xfrm>
            <a:off x="966651" y="2274838"/>
            <a:ext cx="10387149" cy="1754326"/>
          </a:xfrm>
          <a:prstGeom prst="rect">
            <a:avLst/>
          </a:prstGeom>
        </p:spPr>
        <p:txBody>
          <a:bodyPr wrap="square">
            <a:spAutoFit/>
          </a:bodyPr>
          <a:lstStyle/>
          <a:p>
            <a:pPr algn="just">
              <a:buFont typeface="Wingdings" pitchFamily="2" charset="2"/>
              <a:buChar char="q"/>
            </a:pPr>
            <a:r>
              <a:rPr lang="en-US" dirty="0" smtClean="0">
                <a:latin typeface="Times New Roman" pitchFamily="18" charset="0"/>
                <a:cs typeface="Times New Roman" pitchFamily="18" charset="0"/>
              </a:rPr>
              <a:t>The stress generates changes in the dimensions of the bar as shown in Figure. The fractional change in length is defined as the strain. .</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The change in the direction of the force is called the axial strain = </a:t>
            </a:r>
            <a:r>
              <a:rPr lang="en-US" dirty="0" err="1" smtClean="0">
                <a:latin typeface="Times New Roman" pitchFamily="18" charset="0"/>
                <a:cs typeface="Times New Roman" pitchFamily="18" charset="0"/>
              </a:rPr>
              <a:t>dL</a:t>
            </a:r>
            <a:r>
              <a:rPr lang="en-US" dirty="0" smtClean="0">
                <a:latin typeface="Times New Roman" pitchFamily="18" charset="0"/>
                <a:cs typeface="Times New Roman" pitchFamily="18" charset="0"/>
              </a:rPr>
              <a:t>/L (</a:t>
            </a:r>
            <a:r>
              <a:rPr lang="el-GR" dirty="0" smtClean="0">
                <a:latin typeface="Times New Roman" pitchFamily="18" charset="0"/>
                <a:cs typeface="Times New Roman" pitchFamily="18" charset="0"/>
              </a:rPr>
              <a:t>μ</a:t>
            </a:r>
            <a:r>
              <a:rPr lang="en-US" dirty="0" smtClean="0">
                <a:latin typeface="Times New Roman" pitchFamily="18" charset="0"/>
                <a:cs typeface="Times New Roman" pitchFamily="18" charset="0"/>
              </a:rPr>
              <a:t>m/m) </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Dimension of strain is unity, i.e. strain is dimensionless. </a:t>
            </a:r>
            <a:endParaRPr lang="en-US" dirty="0">
              <a:latin typeface="Times New Roman" pitchFamily="18" charset="0"/>
              <a:cs typeface="Times New Roman" pitchFamily="18" charset="0"/>
            </a:endParaRPr>
          </a:p>
        </p:txBody>
      </p:sp>
      <p:sp>
        <p:nvSpPr>
          <p:cNvPr id="18" name="Rectangle 17"/>
          <p:cNvSpPr/>
          <p:nvPr/>
        </p:nvSpPr>
        <p:spPr>
          <a:xfrm>
            <a:off x="5062259" y="1436914"/>
            <a:ext cx="1492716" cy="369332"/>
          </a:xfrm>
          <a:prstGeom prst="rect">
            <a:avLst/>
          </a:prstGeom>
        </p:spPr>
        <p:txBody>
          <a:bodyPr wrap="none">
            <a:spAutoFit/>
          </a:bodyPr>
          <a:lstStyle/>
          <a:p>
            <a:r>
              <a:rPr lang="en-US" b="1" dirty="0" smtClean="0">
                <a:latin typeface="Times New Roman" pitchFamily="18" charset="0"/>
                <a:cs typeface="Times New Roman" pitchFamily="18" charset="0"/>
              </a:rPr>
              <a:t>Strain gauge </a:t>
            </a:r>
            <a:endParaRPr lang="en-US" dirty="0"/>
          </a:p>
        </p:txBody>
      </p:sp>
      <p:pic>
        <p:nvPicPr>
          <p:cNvPr id="19" name="Picture 3"/>
          <p:cNvPicPr>
            <a:picLocks noChangeAspect="1" noChangeArrowheads="1"/>
          </p:cNvPicPr>
          <p:nvPr/>
        </p:nvPicPr>
        <p:blipFill>
          <a:blip r:embed="rId2"/>
          <a:srcRect/>
          <a:stretch>
            <a:fillRect/>
          </a:stretch>
        </p:blipFill>
        <p:spPr bwMode="auto">
          <a:xfrm>
            <a:off x="6671854" y="4029164"/>
            <a:ext cx="2963091" cy="2167135"/>
          </a:xfrm>
          <a:prstGeom prst="rect">
            <a:avLst/>
          </a:prstGeom>
          <a:noFill/>
          <a:ln w="9525">
            <a:noFill/>
            <a:miter lim="800000"/>
            <a:headEnd/>
            <a:tailEnd/>
          </a:ln>
          <a:effectLst/>
        </p:spPr>
      </p:pic>
      <p:sp>
        <p:nvSpPr>
          <p:cNvPr id="14" name="Rectangle 13"/>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Unit-3&gt; </a:t>
            </a:r>
            <a:r>
              <a:rPr lang="en-US" dirty="0"/>
              <a:t>| &lt;</a:t>
            </a:r>
            <a:r>
              <a:rPr lang="en-US" dirty="0" smtClean="0"/>
              <a:t>Session-3&gt;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28</a:t>
            </a:fld>
            <a:endParaRPr lang="en-US"/>
          </a:p>
        </p:txBody>
      </p:sp>
      <p:pic>
        <p:nvPicPr>
          <p:cNvPr id="14" name="Picture 2"/>
          <p:cNvPicPr>
            <a:picLocks noChangeAspect="1" noChangeArrowheads="1"/>
          </p:cNvPicPr>
          <p:nvPr/>
        </p:nvPicPr>
        <p:blipFill>
          <a:blip r:embed="rId2"/>
          <a:srcRect/>
          <a:stretch>
            <a:fillRect/>
          </a:stretch>
        </p:blipFill>
        <p:spPr bwMode="auto">
          <a:xfrm>
            <a:off x="546904" y="1143000"/>
            <a:ext cx="4821196" cy="4565469"/>
          </a:xfrm>
          <a:prstGeom prst="rect">
            <a:avLst/>
          </a:prstGeom>
          <a:noFill/>
          <a:ln w="9525">
            <a:noFill/>
            <a:miter lim="800000"/>
            <a:headEnd/>
            <a:tailEnd/>
          </a:ln>
          <a:effectLst/>
        </p:spPr>
      </p:pic>
      <p:pic>
        <p:nvPicPr>
          <p:cNvPr id="15" name="Picture 2"/>
          <p:cNvPicPr>
            <a:picLocks noChangeAspect="1" noChangeArrowheads="1"/>
          </p:cNvPicPr>
          <p:nvPr/>
        </p:nvPicPr>
        <p:blipFill>
          <a:blip r:embed="rId3"/>
          <a:srcRect/>
          <a:stretch>
            <a:fillRect/>
          </a:stretch>
        </p:blipFill>
        <p:spPr bwMode="auto">
          <a:xfrm>
            <a:off x="5368100" y="1441269"/>
            <a:ext cx="5307871" cy="4267200"/>
          </a:xfrm>
          <a:prstGeom prst="rect">
            <a:avLst/>
          </a:prstGeom>
          <a:noFill/>
          <a:ln w="9525">
            <a:noFill/>
            <a:miter lim="800000"/>
            <a:headEnd/>
            <a:tailEnd/>
          </a:ln>
          <a:effectLst/>
        </p:spPr>
      </p:pic>
      <p:sp>
        <p:nvSpPr>
          <p:cNvPr id="16" name="Rectangle 15"/>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Unit-3&gt; </a:t>
            </a:r>
            <a:r>
              <a:rPr lang="en-US" dirty="0"/>
              <a:t>| &lt;</a:t>
            </a:r>
            <a:r>
              <a:rPr lang="en-US" dirty="0" smtClean="0"/>
              <a:t>Session-4&gt;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29</a:t>
            </a:fld>
            <a:endParaRPr lang="en-US"/>
          </a:p>
        </p:txBody>
      </p:sp>
      <p:sp>
        <p:nvSpPr>
          <p:cNvPr id="14" name="Rectangle 13"/>
          <p:cNvSpPr/>
          <p:nvPr/>
        </p:nvSpPr>
        <p:spPr>
          <a:xfrm>
            <a:off x="3804139" y="977023"/>
            <a:ext cx="5080109" cy="369332"/>
          </a:xfrm>
          <a:prstGeom prst="rect">
            <a:avLst/>
          </a:prstGeom>
        </p:spPr>
        <p:txBody>
          <a:bodyPr wrap="none">
            <a:spAutoFit/>
          </a:bodyPr>
          <a:lstStyle/>
          <a:p>
            <a:r>
              <a:rPr lang="en-US" b="1" dirty="0" smtClean="0">
                <a:latin typeface="Times New Roman" pitchFamily="18" charset="0"/>
                <a:cs typeface="Times New Roman" pitchFamily="18" charset="0"/>
              </a:rPr>
              <a:t>LVDT (Linear Variable Differential Transformer)</a:t>
            </a:r>
            <a:endParaRPr lang="en-US" dirty="0"/>
          </a:p>
        </p:txBody>
      </p:sp>
      <p:sp>
        <p:nvSpPr>
          <p:cNvPr id="15" name="Rectangle 14"/>
          <p:cNvSpPr/>
          <p:nvPr/>
        </p:nvSpPr>
        <p:spPr>
          <a:xfrm>
            <a:off x="744583" y="1859340"/>
            <a:ext cx="10985863" cy="4524315"/>
          </a:xfrm>
          <a:prstGeom prst="rect">
            <a:avLst/>
          </a:prstGeom>
        </p:spPr>
        <p:txBody>
          <a:bodyPr wrap="square">
            <a:spAutoFit/>
          </a:bodyPr>
          <a:lstStyle/>
          <a:p>
            <a:pPr algn="just">
              <a:buFont typeface="Wingdings" pitchFamily="2" charset="2"/>
              <a:buChar char="q"/>
            </a:pPr>
            <a:r>
              <a:rPr lang="en-US" dirty="0" smtClean="0">
                <a:latin typeface="Times New Roman" pitchFamily="18" charset="0"/>
                <a:cs typeface="Times New Roman" pitchFamily="18" charset="0"/>
              </a:rPr>
              <a:t>LVDT works on the principle of variation of mutual inductance. It is one of the most popular types of displacement sensor. It has good linearity over a wide range.</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It consists of a primary winding and two identical secondary windings of a transformer, wound over a tubular former, and a ferromagnetic core of annealed nickel-iron alloy moves through the former. </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The two secondary windings are connected in series opposition, so that the net output voltage is the difference between the two. </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The primary winding is excited by 1-10V </a:t>
            </a:r>
            <a:r>
              <a:rPr lang="en-US" dirty="0" err="1" smtClean="0">
                <a:latin typeface="Times New Roman" pitchFamily="18" charset="0"/>
                <a:cs typeface="Times New Roman" pitchFamily="18" charset="0"/>
              </a:rPr>
              <a:t>r.m.s</a:t>
            </a:r>
            <a:r>
              <a:rPr lang="en-US" dirty="0" smtClean="0">
                <a:latin typeface="Times New Roman" pitchFamily="18" charset="0"/>
                <a:cs typeface="Times New Roman" pitchFamily="18" charset="0"/>
              </a:rPr>
              <a:t>. A.C. voltage source, the frequency of excitation may be anywhere in the range of 50 Hz to 50 KHz. </a:t>
            </a:r>
          </a:p>
          <a:p>
            <a:pPr algn="just">
              <a:buFont typeface="Wingdings" pitchFamily="2" charset="2"/>
              <a:buChar char="q"/>
            </a:pPr>
            <a:endParaRPr lang="en-US" dirty="0" smtClean="0">
              <a:latin typeface="Times New Roman" pitchFamily="18" charset="0"/>
              <a:cs typeface="Times New Roman" pitchFamily="18" charset="0"/>
            </a:endParaRPr>
          </a:p>
          <a:p>
            <a:pPr algn="just">
              <a:buFont typeface="Wingdings" pitchFamily="2" charset="2"/>
              <a:buChar char="q"/>
            </a:pPr>
            <a:r>
              <a:rPr lang="en-US" dirty="0" smtClean="0">
                <a:latin typeface="Times New Roman" pitchFamily="18" charset="0"/>
                <a:cs typeface="Times New Roman" pitchFamily="18" charset="0"/>
              </a:rPr>
              <a:t>The output voltage is zero when the core is at central position (voltage induced in both the secondary windings are same, so the difference is zero), but increasing as the core moves away from the central position, in either direction. </a:t>
            </a:r>
          </a:p>
          <a:p>
            <a:pPr algn="just"/>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16" name="Rectangle 15"/>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15" name="Slide Number Placeholder 14"/>
          <p:cNvSpPr>
            <a:spLocks noGrp="1"/>
          </p:cNvSpPr>
          <p:nvPr>
            <p:ph type="sldNum" sz="quarter" idx="12"/>
          </p:nvPr>
        </p:nvSpPr>
        <p:spPr/>
        <p:txBody>
          <a:bodyPr/>
          <a:lstStyle/>
          <a:p>
            <a:fld id="{B6F15528-21DE-4FAA-801E-634DDDAF4B2B}" type="slidenum">
              <a:rPr lang="en-US" smtClean="0"/>
              <a:pPr/>
              <a:t>3</a:t>
            </a:fld>
            <a:endParaRPr lang="en-US" dirty="0"/>
          </a:p>
        </p:txBody>
      </p:sp>
      <p:sp>
        <p:nvSpPr>
          <p:cNvPr id="19" name="Rounded Rectangle 18"/>
          <p:cNvSpPr/>
          <p:nvPr/>
        </p:nvSpPr>
        <p:spPr>
          <a:xfrm>
            <a:off x="4201230" y="2685020"/>
            <a:ext cx="1296144"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9587" y="847524"/>
            <a:ext cx="7472679" cy="1077218"/>
          </a:xfrm>
          <a:prstGeom prst="rect">
            <a:avLst/>
          </a:prstGeom>
          <a:noFill/>
        </p:spPr>
        <p:txBody>
          <a:bodyPr wrap="square" rtlCol="0">
            <a:spAutoFit/>
          </a:bodyPr>
          <a:lstStyle/>
          <a:p>
            <a:endParaRPr lang="en-US" sz="2400" b="1" dirty="0"/>
          </a:p>
          <a:p>
            <a:endParaRPr lang="en-US" sz="2000" b="1" u="sng" dirty="0"/>
          </a:p>
          <a:p>
            <a:endParaRPr lang="en-US" sz="2000" b="1" u="sng" dirty="0"/>
          </a:p>
        </p:txBody>
      </p:sp>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Unit-1&gt; </a:t>
            </a:r>
            <a:r>
              <a:rPr lang="en-US" dirty="0"/>
              <a:t>| &lt;</a:t>
            </a:r>
            <a:r>
              <a:rPr lang="en-US" dirty="0" smtClean="0"/>
              <a:t>Session-1&gt;</a:t>
            </a:r>
            <a:endParaRPr lang="en-US" dirty="0"/>
          </a:p>
        </p:txBody>
      </p:sp>
      <p:sp>
        <p:nvSpPr>
          <p:cNvPr id="5122" name="Rectangle 2"/>
          <p:cNvSpPr>
            <a:spLocks noChangeArrowheads="1"/>
          </p:cNvSpPr>
          <p:nvPr/>
        </p:nvSpPr>
        <p:spPr bwMode="auto">
          <a:xfrm>
            <a:off x="0" y="0"/>
            <a:ext cx="184731" cy="369332"/>
          </a:xfrm>
          <a:prstGeom prst="rect">
            <a:avLst/>
          </a:prstGeom>
          <a:solidFill>
            <a:srgbClr val="EEEEEE"/>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ectangle 16"/>
          <p:cNvSpPr/>
          <p:nvPr/>
        </p:nvSpPr>
        <p:spPr>
          <a:xfrm>
            <a:off x="3121230" y="1214846"/>
            <a:ext cx="5855129" cy="369332"/>
          </a:xfrm>
          <a:prstGeom prst="rect">
            <a:avLst/>
          </a:prstGeom>
        </p:spPr>
        <p:txBody>
          <a:bodyPr wrap="none">
            <a:spAutoFit/>
          </a:bodyPr>
          <a:lstStyle/>
          <a:p>
            <a:r>
              <a:rPr lang="en-US" b="1" dirty="0">
                <a:latin typeface="Times New Roman" pitchFamily="18" charset="0"/>
                <a:cs typeface="Times New Roman" pitchFamily="18" charset="0"/>
              </a:rPr>
              <a:t>Characteristics of Instruments and Measurement systems</a:t>
            </a:r>
            <a:endParaRPr lang="en-IN" dirty="0"/>
          </a:p>
        </p:txBody>
      </p:sp>
      <p:sp>
        <p:nvSpPr>
          <p:cNvPr id="18" name="Rectangle 17"/>
          <p:cNvSpPr/>
          <p:nvPr/>
        </p:nvSpPr>
        <p:spPr>
          <a:xfrm>
            <a:off x="1240971" y="1720840"/>
            <a:ext cx="9705703" cy="2862322"/>
          </a:xfrm>
          <a:prstGeom prst="rect">
            <a:avLst/>
          </a:prstGeom>
        </p:spPr>
        <p:txBody>
          <a:bodyPr wrap="square">
            <a:spAutoFit/>
          </a:bodyPr>
          <a:lstStyle/>
          <a:p>
            <a:pPr algn="just">
              <a:buFont typeface="Wingdings" pitchFamily="2" charset="2"/>
              <a:buChar char="§"/>
            </a:pPr>
            <a:r>
              <a:rPr lang="en-US" dirty="0">
                <a:latin typeface="Times New Roman" pitchFamily="18" charset="0"/>
                <a:cs typeface="Times New Roman" pitchFamily="18" charset="0"/>
              </a:rPr>
              <a:t>It shows the performance of instruments to be used.</a:t>
            </a:r>
          </a:p>
          <a:p>
            <a:pPr algn="just">
              <a:buFont typeface="Wingdings" pitchFamily="2" charset="2"/>
              <a:buChar char="§"/>
            </a:pPr>
            <a:endParaRPr lang="en-US" dirty="0">
              <a:latin typeface="Times New Roman" pitchFamily="18" charset="0"/>
              <a:cs typeface="Times New Roman" pitchFamily="18" charset="0"/>
            </a:endParaRPr>
          </a:p>
          <a:p>
            <a:pPr algn="just">
              <a:buFont typeface="Wingdings" pitchFamily="2" charset="2"/>
              <a:buChar char="§"/>
            </a:pPr>
            <a:r>
              <a:rPr lang="en-US" dirty="0">
                <a:latin typeface="Times New Roman" pitchFamily="18" charset="0"/>
                <a:cs typeface="Times New Roman" pitchFamily="18" charset="0"/>
              </a:rPr>
              <a:t>There are two types: </a:t>
            </a:r>
          </a:p>
          <a:p>
            <a:pPr algn="just">
              <a:buFont typeface="Wingdings" pitchFamily="2" charset="2"/>
              <a:buChar char="§"/>
            </a:pPr>
            <a:r>
              <a:rPr lang="en-US" dirty="0">
                <a:solidFill>
                  <a:srgbClr val="C00000"/>
                </a:solidFill>
                <a:latin typeface="Times New Roman" pitchFamily="18" charset="0"/>
                <a:cs typeface="Times New Roman" pitchFamily="18" charset="0"/>
              </a:rPr>
              <a:t>(1) Static characteristics: </a:t>
            </a:r>
            <a:r>
              <a:rPr lang="en-US" dirty="0">
                <a:latin typeface="Times New Roman" pitchFamily="18" charset="0"/>
                <a:cs typeface="Times New Roman" pitchFamily="18" charset="0"/>
              </a:rPr>
              <a:t>Changes slowly with time or do not vary with time.</a:t>
            </a:r>
          </a:p>
          <a:p>
            <a:pPr algn="just"/>
            <a:r>
              <a:rPr lang="en-US" dirty="0">
                <a:latin typeface="Times New Roman" pitchFamily="18" charset="0"/>
                <a:cs typeface="Times New Roman" pitchFamily="18" charset="0"/>
              </a:rPr>
              <a:t>   Example: Accuracy, Linearity, Sensitivity, Resolution etc.</a:t>
            </a:r>
          </a:p>
          <a:p>
            <a:pPr algn="just">
              <a:buFont typeface="Wingdings" pitchFamily="2" charset="2"/>
              <a:buChar char="§"/>
            </a:pPr>
            <a:endParaRPr lang="en-US" dirty="0">
              <a:latin typeface="Times New Roman" pitchFamily="18" charset="0"/>
              <a:cs typeface="Times New Roman" pitchFamily="18" charset="0"/>
            </a:endParaRPr>
          </a:p>
          <a:p>
            <a:pPr algn="just">
              <a:buFont typeface="Wingdings" pitchFamily="2" charset="2"/>
              <a:buChar char="§"/>
            </a:pPr>
            <a:r>
              <a:rPr lang="en-US" dirty="0">
                <a:solidFill>
                  <a:srgbClr val="C00000"/>
                </a:solidFill>
                <a:latin typeface="Times New Roman" pitchFamily="18" charset="0"/>
                <a:cs typeface="Times New Roman" pitchFamily="18" charset="0"/>
              </a:rPr>
              <a:t>(2) Dynamic characteristics: </a:t>
            </a:r>
            <a:r>
              <a:rPr lang="en-US" dirty="0">
                <a:latin typeface="Times New Roman" pitchFamily="18" charset="0"/>
                <a:cs typeface="Times New Roman" pitchFamily="18" charset="0"/>
              </a:rPr>
              <a:t>If measurements are concerned with rapidly varying quantity, then comparison between instrument output and ideal output when the input changes with time is defined in terms of dynamic characteristics of Instruments.</a:t>
            </a:r>
          </a:p>
          <a:p>
            <a:pPr algn="just">
              <a:buFont typeface="Wingdings" pitchFamily="2" charset="2"/>
              <a:buChar char="§"/>
            </a:pPr>
            <a:r>
              <a:rPr lang="en-US" dirty="0">
                <a:latin typeface="Times New Roman" pitchFamily="18" charset="0"/>
                <a:cs typeface="Times New Roman" pitchFamily="18" charset="0"/>
              </a:rPr>
              <a:t>     Example: Speed of response, fidelity, overshoot etc.</a:t>
            </a:r>
          </a:p>
        </p:txBody>
      </p:sp>
      <p:sp>
        <p:nvSpPr>
          <p:cNvPr id="16" name="Rectangle 15"/>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extLst>
      <p:ext uri="{BB962C8B-B14F-4D97-AF65-F5344CB8AC3E}">
        <p14:creationId xmlns="" xmlns:p14="http://schemas.microsoft.com/office/powerpoint/2010/main" val="664225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Unit-3&gt; </a:t>
            </a:r>
            <a:r>
              <a:rPr lang="en-US" dirty="0"/>
              <a:t>| &lt;</a:t>
            </a:r>
            <a:r>
              <a:rPr lang="en-US" dirty="0" smtClean="0"/>
              <a:t>Session-5&gt;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30</a:t>
            </a:fld>
            <a:endParaRPr lang="en-US"/>
          </a:p>
        </p:txBody>
      </p:sp>
      <p:pic>
        <p:nvPicPr>
          <p:cNvPr id="14" name="Picture 2"/>
          <p:cNvPicPr>
            <a:picLocks noChangeAspect="1" noChangeArrowheads="1"/>
          </p:cNvPicPr>
          <p:nvPr/>
        </p:nvPicPr>
        <p:blipFill>
          <a:blip r:embed="rId2"/>
          <a:srcRect/>
          <a:stretch>
            <a:fillRect/>
          </a:stretch>
        </p:blipFill>
        <p:spPr bwMode="auto">
          <a:xfrm>
            <a:off x="2645229" y="1371600"/>
            <a:ext cx="7743825" cy="4724400"/>
          </a:xfrm>
          <a:prstGeom prst="rect">
            <a:avLst/>
          </a:prstGeom>
          <a:noFill/>
          <a:ln w="9525">
            <a:noFill/>
            <a:miter lim="800000"/>
            <a:headEnd/>
            <a:tailEnd/>
          </a:ln>
          <a:effectLst/>
        </p:spPr>
      </p:pic>
      <p:sp>
        <p:nvSpPr>
          <p:cNvPr id="15" name="Rectangle 14"/>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400801" y="6096000"/>
            <a:ext cx="184731" cy="369332"/>
          </a:xfrm>
          <a:prstGeom prst="rect">
            <a:avLst/>
          </a:prstGeom>
          <a:noFill/>
        </p:spPr>
        <p:txBody>
          <a:bodyPr wrap="none" rtlCol="0">
            <a:spAutoFit/>
          </a:bodyPr>
          <a:lstStyle/>
          <a:p>
            <a:endParaRPr lang="en-US" dirty="0"/>
          </a:p>
        </p:txBody>
      </p:sp>
      <p:sp>
        <p:nvSpPr>
          <p:cNvPr id="15" name="Slide Number Placeholder 14"/>
          <p:cNvSpPr>
            <a:spLocks noGrp="1"/>
          </p:cNvSpPr>
          <p:nvPr>
            <p:ph type="sldNum" sz="quarter" idx="12"/>
          </p:nvPr>
        </p:nvSpPr>
        <p:spPr/>
        <p:txBody>
          <a:bodyPr/>
          <a:lstStyle/>
          <a:p>
            <a:fld id="{B6F15528-21DE-4FAA-801E-634DDDAF4B2B}" type="slidenum">
              <a:rPr lang="en-US" smtClean="0"/>
              <a:pPr/>
              <a:t>4</a:t>
            </a:fld>
            <a:endParaRPr lang="en-US" dirty="0"/>
          </a:p>
        </p:txBody>
      </p:sp>
      <p:sp>
        <p:nvSpPr>
          <p:cNvPr id="19" name="Rounded Rectangle 18"/>
          <p:cNvSpPr/>
          <p:nvPr/>
        </p:nvSpPr>
        <p:spPr>
          <a:xfrm>
            <a:off x="4201230" y="2685020"/>
            <a:ext cx="1296144" cy="256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1267" y="847524"/>
            <a:ext cx="8001000" cy="1015663"/>
          </a:xfrm>
          <a:prstGeom prst="rect">
            <a:avLst/>
          </a:prstGeom>
          <a:noFill/>
        </p:spPr>
        <p:txBody>
          <a:bodyPr wrap="square" rtlCol="0">
            <a:spAutoFit/>
          </a:bodyPr>
          <a:lstStyle/>
          <a:p>
            <a:endParaRPr lang="en-US" sz="2000" dirty="0"/>
          </a:p>
          <a:p>
            <a:endParaRPr lang="en-US" sz="2000" b="1" u="sng" dirty="0"/>
          </a:p>
          <a:p>
            <a:endParaRPr lang="en-US" sz="2000" b="1" u="sng" dirty="0"/>
          </a:p>
        </p:txBody>
      </p:sp>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Unit-1&gt; </a:t>
            </a:r>
            <a:r>
              <a:rPr lang="en-US" dirty="0"/>
              <a:t>| &lt;</a:t>
            </a:r>
            <a:r>
              <a:rPr lang="en-US" dirty="0" smtClean="0"/>
              <a:t>Session-2&gt;</a:t>
            </a:r>
            <a:endParaRPr lang="en-US" dirty="0"/>
          </a:p>
        </p:txBody>
      </p:sp>
      <p:sp>
        <p:nvSpPr>
          <p:cNvPr id="22" name="Rectangle 21"/>
          <p:cNvSpPr/>
          <p:nvPr/>
        </p:nvSpPr>
        <p:spPr>
          <a:xfrm>
            <a:off x="679269" y="1443841"/>
            <a:ext cx="10674531" cy="3170099"/>
          </a:xfrm>
          <a:prstGeom prst="rect">
            <a:avLst/>
          </a:prstGeom>
        </p:spPr>
        <p:txBody>
          <a:bodyPr wrap="square">
            <a:spAutoFit/>
          </a:bodyPr>
          <a:lstStyle/>
          <a:p>
            <a:pPr algn="just">
              <a:buFont typeface="Wingdings" pitchFamily="2" charset="2"/>
              <a:buChar char="§"/>
            </a:pPr>
            <a:r>
              <a:rPr lang="en-US" sz="2000" dirty="0">
                <a:solidFill>
                  <a:srgbClr val="C00000"/>
                </a:solidFill>
                <a:latin typeface="Times New Roman" pitchFamily="18" charset="0"/>
                <a:cs typeface="Times New Roman" pitchFamily="18" charset="0"/>
              </a:rPr>
              <a:t>Accuracy: </a:t>
            </a:r>
            <a:r>
              <a:rPr lang="en-US" sz="2000" dirty="0">
                <a:latin typeface="Times New Roman" pitchFamily="18" charset="0"/>
                <a:cs typeface="Times New Roman" pitchFamily="18" charset="0"/>
              </a:rPr>
              <a:t>It is the closeness of measurement (or set of observations) to the true value.</a:t>
            </a:r>
          </a:p>
          <a:p>
            <a:pPr algn="just">
              <a:buFont typeface="Wingdings" pitchFamily="2" charset="2"/>
              <a:buChar char="§"/>
            </a:pPr>
            <a:endParaRPr lang="en-US" sz="2000" dirty="0">
              <a:latin typeface="Times New Roman" pitchFamily="18" charset="0"/>
              <a:cs typeface="Times New Roman" pitchFamily="18" charset="0"/>
            </a:endParaRPr>
          </a:p>
          <a:p>
            <a:pPr algn="just">
              <a:buFont typeface="Wingdings" pitchFamily="2" charset="2"/>
              <a:buChar char="§"/>
            </a:pPr>
            <a:r>
              <a:rPr lang="en-US" sz="2000" dirty="0">
                <a:latin typeface="Times New Roman" pitchFamily="18" charset="0"/>
                <a:cs typeface="Times New Roman" pitchFamily="18" charset="0"/>
              </a:rPr>
              <a:t>Higher the accuracy create lower error in measurement.</a:t>
            </a:r>
          </a:p>
          <a:p>
            <a:pPr algn="just">
              <a:buFont typeface="Wingdings" pitchFamily="2" charset="2"/>
              <a:buChar char="§"/>
            </a:pPr>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E=Measured value-True Value</a:t>
            </a:r>
          </a:p>
          <a:p>
            <a:pPr algn="just"/>
            <a:r>
              <a:rPr lang="en-US" sz="2000" dirty="0">
                <a:latin typeface="Times New Roman" pitchFamily="18" charset="0"/>
                <a:cs typeface="Times New Roman" pitchFamily="18" charset="0"/>
              </a:rPr>
              <a:t>        or System output- System input</a:t>
            </a:r>
          </a:p>
          <a:p>
            <a:pPr algn="just">
              <a:buFont typeface="Wingdings" pitchFamily="2" charset="2"/>
              <a:buChar char="§"/>
            </a:pPr>
            <a:endParaRPr lang="en-US" sz="2000" dirty="0">
              <a:latin typeface="Times New Roman" pitchFamily="18" charset="0"/>
              <a:cs typeface="Times New Roman" pitchFamily="18" charset="0"/>
            </a:endParaRPr>
          </a:p>
          <a:p>
            <a:pPr algn="just">
              <a:buFont typeface="Wingdings" pitchFamily="2" charset="2"/>
              <a:buChar char="§"/>
            </a:pPr>
            <a:r>
              <a:rPr lang="en-US" sz="2000" dirty="0">
                <a:latin typeface="Times New Roman" pitchFamily="18" charset="0"/>
                <a:cs typeface="Times New Roman" pitchFamily="18" charset="0"/>
              </a:rPr>
              <a:t>Accuracy is expressed in the “percentage of full-scale reading”. In the case of instruments having a uniform scale, the accuracy can be expressed as “Percentage of Full-scale reading.</a:t>
            </a:r>
          </a:p>
          <a:p>
            <a:pPr algn="just"/>
            <a:endParaRPr lang="en-US" sz="2000" dirty="0">
              <a:latin typeface="Times New Roman" pitchFamily="18" charset="0"/>
              <a:cs typeface="Times New Roman" pitchFamily="18" charset="0"/>
            </a:endParaRPr>
          </a:p>
        </p:txBody>
      </p:sp>
      <p:sp>
        <p:nvSpPr>
          <p:cNvPr id="16" name="Rectangle 15"/>
          <p:cNvSpPr/>
          <p:nvPr/>
        </p:nvSpPr>
        <p:spPr>
          <a:xfrm>
            <a:off x="1941532" y="444137"/>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extLst>
      <p:ext uri="{BB962C8B-B14F-4D97-AF65-F5344CB8AC3E}">
        <p14:creationId xmlns="" xmlns:p14="http://schemas.microsoft.com/office/powerpoint/2010/main" val="129992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Unit-1&gt; </a:t>
            </a:r>
            <a:r>
              <a:rPr lang="en-US" dirty="0"/>
              <a:t>| &lt;</a:t>
            </a:r>
            <a:r>
              <a:rPr lang="en-US" dirty="0" smtClean="0"/>
              <a:t>Session-2&gt;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5</a:t>
            </a:fld>
            <a:endParaRPr lang="en-US"/>
          </a:p>
        </p:txBody>
      </p:sp>
      <p:sp>
        <p:nvSpPr>
          <p:cNvPr id="10" name="Rectangle 9"/>
          <p:cNvSpPr/>
          <p:nvPr/>
        </p:nvSpPr>
        <p:spPr>
          <a:xfrm>
            <a:off x="535577" y="1443841"/>
            <a:ext cx="10424160" cy="5016758"/>
          </a:xfrm>
          <a:prstGeom prst="rect">
            <a:avLst/>
          </a:prstGeom>
        </p:spPr>
        <p:txBody>
          <a:bodyPr wrap="square">
            <a:spAutoFit/>
          </a:bodyPr>
          <a:lstStyle/>
          <a:p>
            <a:pPr>
              <a:buFont typeface="Wingdings" pitchFamily="2" charset="2"/>
              <a:buChar char="§"/>
            </a:pPr>
            <a:r>
              <a:rPr lang="en-US" sz="2000" b="1" dirty="0">
                <a:solidFill>
                  <a:srgbClr val="FF0000"/>
                </a:solidFill>
                <a:latin typeface="Times New Roman" pitchFamily="18" charset="0"/>
                <a:cs typeface="Times New Roman" pitchFamily="18" charset="0"/>
              </a:rPr>
              <a:t>Precision</a:t>
            </a:r>
            <a:r>
              <a:rPr lang="en-US" sz="2000" dirty="0">
                <a:latin typeface="Times New Roman" pitchFamily="18" charset="0"/>
                <a:cs typeface="Times New Roman" pitchFamily="18" charset="0"/>
              </a:rPr>
              <a:t> is the degree of exactness for which the instrument is designed.</a:t>
            </a:r>
          </a:p>
          <a:p>
            <a:pPr>
              <a:buFont typeface="Wingdings" pitchFamily="2" charset="2"/>
              <a:buChar char="§"/>
            </a:pPr>
            <a:endParaRPr lang="en-US" sz="2000" dirty="0">
              <a:latin typeface="Times New Roman" pitchFamily="18" charset="0"/>
              <a:cs typeface="Times New Roman" pitchFamily="18" charset="0"/>
            </a:endParaRPr>
          </a:p>
          <a:p>
            <a:pPr>
              <a:buFont typeface="Wingdings" pitchFamily="2" charset="2"/>
              <a:buChar char="§"/>
            </a:pPr>
            <a:r>
              <a:rPr lang="en-US" sz="2000" dirty="0">
                <a:latin typeface="Times New Roman" pitchFamily="18" charset="0"/>
                <a:cs typeface="Times New Roman" pitchFamily="18" charset="0"/>
              </a:rPr>
              <a:t>It composed of two characteristics: </a:t>
            </a:r>
            <a:r>
              <a:rPr lang="en-US" sz="2000" b="1" dirty="0">
                <a:latin typeface="Times New Roman" pitchFamily="18" charset="0"/>
                <a:cs typeface="Times New Roman" pitchFamily="18" charset="0"/>
              </a:rPr>
              <a:t>conformity</a:t>
            </a:r>
            <a:r>
              <a:rPr lang="en-US" sz="2000" dirty="0">
                <a:latin typeface="Times New Roman" pitchFamily="18" charset="0"/>
                <a:cs typeface="Times New Roman" pitchFamily="18" charset="0"/>
              </a:rPr>
              <a:t> and </a:t>
            </a:r>
            <a:r>
              <a:rPr lang="en-US" sz="2000" b="1" dirty="0">
                <a:latin typeface="Times New Roman" pitchFamily="18" charset="0"/>
                <a:cs typeface="Times New Roman" pitchFamily="18" charset="0"/>
              </a:rPr>
              <a:t>significant figures</a:t>
            </a:r>
            <a:r>
              <a:rPr lang="en-US" sz="2000" dirty="0">
                <a:latin typeface="Times New Roman" pitchFamily="18" charset="0"/>
                <a:cs typeface="Times New Roman" pitchFamily="18" charset="0"/>
              </a:rPr>
              <a:t>.</a:t>
            </a:r>
          </a:p>
          <a:p>
            <a:pPr>
              <a:buFont typeface="Wingdings" pitchFamily="2" charset="2"/>
              <a:buChar char="§"/>
            </a:pPr>
            <a:endParaRPr lang="en-US" sz="2000" dirty="0">
              <a:latin typeface="Times New Roman" pitchFamily="18" charset="0"/>
              <a:cs typeface="Times New Roman" pitchFamily="18" charset="0"/>
            </a:endParaRPr>
          </a:p>
          <a:p>
            <a:pPr>
              <a:buFont typeface="Wingdings" pitchFamily="2" charset="2"/>
              <a:buChar char="§"/>
            </a:pPr>
            <a:r>
              <a:rPr lang="en-US" sz="2000" b="1" dirty="0">
                <a:solidFill>
                  <a:srgbClr val="FF0000"/>
                </a:solidFill>
                <a:latin typeface="Times New Roman" pitchFamily="18" charset="0"/>
                <a:cs typeface="Times New Roman" pitchFamily="18" charset="0"/>
              </a:rPr>
              <a:t>Sensitivity</a:t>
            </a:r>
            <a:r>
              <a:rPr lang="en-US" sz="2000" dirty="0">
                <a:solidFill>
                  <a:srgbClr val="FF0000"/>
                </a:solidFill>
                <a:latin typeface="Times New Roman" pitchFamily="18" charset="0"/>
                <a:cs typeface="Times New Roman" pitchFamily="18" charset="0"/>
              </a:rPr>
              <a:t>: </a:t>
            </a:r>
            <a:r>
              <a:rPr lang="en-US" sz="2000" dirty="0">
                <a:latin typeface="Times New Roman" pitchFamily="18" charset="0"/>
                <a:cs typeface="Times New Roman" pitchFamily="18" charset="0"/>
              </a:rPr>
              <a:t>Sensitivity can also be derived as for the smallest changes in the measured variable for which the instrument responds.</a:t>
            </a:r>
          </a:p>
          <a:p>
            <a:r>
              <a:rPr lang="en-US" sz="2000" dirty="0">
                <a:latin typeface="Times New Roman" pitchFamily="18" charset="0"/>
                <a:cs typeface="Times New Roman" pitchFamily="18" charset="0"/>
              </a:rPr>
              <a:t>   </a:t>
            </a:r>
          </a:p>
          <a:p>
            <a:pPr>
              <a:buFont typeface="Wingdings" pitchFamily="2" charset="2"/>
              <a:buChar char="§"/>
            </a:pPr>
            <a:r>
              <a:rPr lang="en-US" sz="2000" dirty="0">
                <a:latin typeface="Times New Roman" pitchFamily="18" charset="0"/>
                <a:cs typeface="Times New Roman" pitchFamily="18" charset="0"/>
              </a:rPr>
              <a:t>Sensitivity can be defined as the ratio of a change in output to change in input which causes it, in steady-state conditions.</a:t>
            </a:r>
          </a:p>
          <a:p>
            <a:pPr algn="just">
              <a:buFont typeface="Wingdings" pitchFamily="2" charset="2"/>
              <a:buChar char="§"/>
            </a:pPr>
            <a:r>
              <a:rPr lang="en-US" sz="2000" b="1" dirty="0">
                <a:solidFill>
                  <a:srgbClr val="FF0000"/>
                </a:solidFill>
                <a:latin typeface="Times New Roman" pitchFamily="18" charset="0"/>
                <a:cs typeface="Times New Roman" pitchFamily="18" charset="0"/>
              </a:rPr>
              <a:t>Linearity</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In that case, the output is linearly proportional with input.</a:t>
            </a:r>
          </a:p>
          <a:p>
            <a:pPr algn="just">
              <a:buFont typeface="Wingdings" pitchFamily="2" charset="2"/>
              <a:buChar char="§"/>
            </a:pPr>
            <a:endParaRPr lang="en-US" sz="2000" dirty="0">
              <a:latin typeface="Times New Roman" pitchFamily="18" charset="0"/>
              <a:cs typeface="Times New Roman" pitchFamily="18" charset="0"/>
            </a:endParaRPr>
          </a:p>
          <a:p>
            <a:pPr algn="just">
              <a:buFont typeface="Wingdings" pitchFamily="2" charset="2"/>
              <a:buChar char="§"/>
            </a:pPr>
            <a:r>
              <a:rPr lang="en-US" sz="2000" dirty="0">
                <a:latin typeface="Times New Roman" pitchFamily="18" charset="0"/>
                <a:cs typeface="Times New Roman" pitchFamily="18" charset="0"/>
              </a:rPr>
              <a:t>It is represented by instrument calibration curve, if it is not a straight line that not be concluded that instrument is inaccurate.</a:t>
            </a:r>
          </a:p>
          <a:p>
            <a:pPr algn="just">
              <a:buFont typeface="Wingdings" pitchFamily="2" charset="2"/>
              <a:buChar char="§"/>
            </a:pPr>
            <a:endParaRPr lang="en-US" sz="2000" dirty="0">
              <a:latin typeface="Times New Roman" pitchFamily="18" charset="0"/>
              <a:cs typeface="Times New Roman" pitchFamily="18" charset="0"/>
            </a:endParaRPr>
          </a:p>
          <a:p>
            <a:pPr algn="just">
              <a:buFont typeface="Wingdings" pitchFamily="2" charset="2"/>
              <a:buChar char="§"/>
            </a:pPr>
            <a:r>
              <a:rPr lang="en-US" sz="2000" dirty="0">
                <a:latin typeface="Times New Roman" pitchFamily="18" charset="0"/>
                <a:cs typeface="Times New Roman" pitchFamily="18" charset="0"/>
              </a:rPr>
              <a:t>Example: Resistance used in a potentiometer should vary linearly with displacement.</a:t>
            </a:r>
          </a:p>
          <a:p>
            <a:pPr>
              <a:buNone/>
            </a:pPr>
            <a:endParaRPr lang="en-US" sz="2000" dirty="0">
              <a:latin typeface="Times New Roman" pitchFamily="18" charset="0"/>
              <a:cs typeface="Times New Roman" pitchFamily="18" charset="0"/>
            </a:endParaRPr>
          </a:p>
        </p:txBody>
      </p:sp>
      <p:sp>
        <p:nvSpPr>
          <p:cNvPr id="16" name="Rectangle 15"/>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Unit-1&gt; </a:t>
            </a:r>
            <a:r>
              <a:rPr lang="en-US" dirty="0"/>
              <a:t>| &lt;</a:t>
            </a:r>
            <a:r>
              <a:rPr lang="en-US" dirty="0" smtClean="0"/>
              <a:t>Session-2&gt;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6</a:t>
            </a:fld>
            <a:endParaRPr lang="en-US"/>
          </a:p>
        </p:txBody>
      </p:sp>
      <p:sp>
        <p:nvSpPr>
          <p:cNvPr id="9" name="Rectangle 8"/>
          <p:cNvSpPr/>
          <p:nvPr/>
        </p:nvSpPr>
        <p:spPr>
          <a:xfrm>
            <a:off x="431074" y="1351508"/>
            <a:ext cx="10358846" cy="2862322"/>
          </a:xfrm>
          <a:prstGeom prst="rect">
            <a:avLst/>
          </a:prstGeom>
        </p:spPr>
        <p:txBody>
          <a:bodyPr wrap="square">
            <a:spAutoFit/>
          </a:bodyPr>
          <a:lstStyle/>
          <a:p>
            <a:pPr algn="just">
              <a:buFont typeface="Wingdings" pitchFamily="2" charset="2"/>
              <a:buChar char="§"/>
            </a:pPr>
            <a:r>
              <a:rPr lang="en-US" b="1" dirty="0">
                <a:solidFill>
                  <a:srgbClr val="FF0000"/>
                </a:solidFill>
                <a:latin typeface="Times New Roman" pitchFamily="18" charset="0"/>
                <a:cs typeface="Times New Roman" pitchFamily="18" charset="0"/>
              </a:rPr>
              <a:t>Resolution</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If the input is slowly increased from some arbitrary (non-zero) input value, it will again be found that output does not change at all until a certain increment is exceeded.</a:t>
            </a:r>
          </a:p>
          <a:p>
            <a:pPr algn="just">
              <a:buFont typeface="Wingdings" pitchFamily="2" charset="2"/>
              <a:buChar char="§"/>
            </a:pPr>
            <a:endParaRPr lang="en-US" dirty="0">
              <a:latin typeface="Times New Roman" pitchFamily="18" charset="0"/>
              <a:cs typeface="Times New Roman" pitchFamily="18" charset="0"/>
            </a:endParaRPr>
          </a:p>
          <a:p>
            <a:pPr algn="just">
              <a:buFont typeface="Wingdings" pitchFamily="2" charset="2"/>
              <a:buChar char="§"/>
            </a:pPr>
            <a:r>
              <a:rPr lang="en-US" dirty="0">
                <a:latin typeface="Times New Roman" pitchFamily="18" charset="0"/>
                <a:cs typeface="Times New Roman" pitchFamily="18" charset="0"/>
              </a:rPr>
              <a:t>It defines the smallest measurable input change while the threshold defines the smallest measurable input.</a:t>
            </a:r>
          </a:p>
          <a:p>
            <a:pPr algn="just">
              <a:buFont typeface="Wingdings" pitchFamily="2" charset="2"/>
              <a:buChar char="§"/>
            </a:pPr>
            <a:r>
              <a:rPr lang="en-US" dirty="0">
                <a:solidFill>
                  <a:srgbClr val="FF0000"/>
                </a:solidFill>
                <a:latin typeface="Times New Roman" pitchFamily="18" charset="0"/>
                <a:cs typeface="Times New Roman" pitchFamily="18" charset="0"/>
              </a:rPr>
              <a:t>Dynamic Response</a:t>
            </a:r>
            <a:r>
              <a:rPr lang="en-US" dirty="0">
                <a:latin typeface="Times New Roman" pitchFamily="18" charset="0"/>
                <a:cs typeface="Times New Roman" pitchFamily="18" charset="0"/>
              </a:rPr>
              <a:t>: It is the rapidity with which an instrument responds to change in the measured quantity.</a:t>
            </a:r>
          </a:p>
          <a:p>
            <a:pPr algn="just">
              <a:buFont typeface="Wingdings" pitchFamily="2" charset="2"/>
              <a:buChar char="§"/>
            </a:pPr>
            <a:endParaRPr lang="en-US" dirty="0">
              <a:latin typeface="Times New Roman" pitchFamily="18" charset="0"/>
              <a:cs typeface="Times New Roman" pitchFamily="18" charset="0"/>
            </a:endParaRPr>
          </a:p>
          <a:p>
            <a:pPr algn="just">
              <a:buFont typeface="Wingdings" pitchFamily="2" charset="2"/>
              <a:buChar char="§"/>
            </a:pPr>
            <a:r>
              <a:rPr lang="en-US" b="1" dirty="0">
                <a:latin typeface="Times New Roman" pitchFamily="18" charset="0"/>
                <a:cs typeface="Times New Roman" pitchFamily="18" charset="0"/>
              </a:rPr>
              <a:t>Fidelity: </a:t>
            </a:r>
            <a:r>
              <a:rPr lang="en-US" dirty="0">
                <a:latin typeface="Times New Roman" pitchFamily="18" charset="0"/>
                <a:cs typeface="Times New Roman" pitchFamily="18" charset="0"/>
              </a:rPr>
              <a:t>It is defined as the ability of the system to reproduce the output in the same from the input.</a:t>
            </a:r>
          </a:p>
          <a:p>
            <a:pPr algn="just">
              <a:buFont typeface="Wingdings" pitchFamily="2" charset="2"/>
              <a:buChar char="§"/>
            </a:pPr>
            <a:endParaRPr lang="en-US" dirty="0">
              <a:latin typeface="Times New Roman" pitchFamily="18" charset="0"/>
              <a:cs typeface="Times New Roman" pitchFamily="18" charset="0"/>
            </a:endParaRPr>
          </a:p>
          <a:p>
            <a:pPr algn="just">
              <a:buFont typeface="Wingdings" pitchFamily="2" charset="2"/>
              <a:buChar char="§"/>
            </a:pPr>
            <a:r>
              <a:rPr lang="en-US" b="1" dirty="0">
                <a:latin typeface="Times New Roman" pitchFamily="18" charset="0"/>
                <a:cs typeface="Times New Roman" pitchFamily="18" charset="0"/>
              </a:rPr>
              <a:t>Dynamic error: </a:t>
            </a:r>
            <a:r>
              <a:rPr lang="en-US" dirty="0">
                <a:latin typeface="Times New Roman" pitchFamily="18" charset="0"/>
                <a:cs typeface="Times New Roman" pitchFamily="18" charset="0"/>
              </a:rPr>
              <a:t>It is the difference between the true value of the quantity changing with time.</a:t>
            </a:r>
          </a:p>
          <a:p>
            <a:pPr algn="just"/>
            <a:endParaRPr lang="en-US" dirty="0">
              <a:latin typeface="Times New Roman" pitchFamily="18" charset="0"/>
              <a:cs typeface="Times New Roman" pitchFamily="18" charset="0"/>
            </a:endParaRPr>
          </a:p>
        </p:txBody>
      </p:sp>
      <p:sp>
        <p:nvSpPr>
          <p:cNvPr id="7169" name="Rectangle 1"/>
          <p:cNvSpPr>
            <a:spLocks noChangeArrowheads="1"/>
          </p:cNvSpPr>
          <p:nvPr/>
        </p:nvSpPr>
        <p:spPr bwMode="auto">
          <a:xfrm>
            <a:off x="0" y="0"/>
            <a:ext cx="184731" cy="63555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8900" b="0" i="0" u="none" strike="noStrike" cap="none" normalizeH="0" baseline="0" dirty="0">
                <a:ln>
                  <a:noFill/>
                </a:ln>
                <a:solidFill>
                  <a:schemeClr val="tx1"/>
                </a:solidFill>
                <a:effectLst/>
                <a:latin typeface="Arial" pitchFamily="34" charset="0"/>
                <a:cs typeface="Arial" pitchFamily="34" charset="0"/>
              </a:rPr>
              <a:t/>
            </a:r>
            <a:br>
              <a:rPr kumimoji="0" lang="en-US" sz="389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Rectangle 15"/>
          <p:cNvSpPr/>
          <p:nvPr/>
        </p:nvSpPr>
        <p:spPr>
          <a:xfrm>
            <a:off x="1941532" y="444137"/>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Unit-1&gt; </a:t>
            </a:r>
            <a:r>
              <a:rPr lang="en-US" dirty="0"/>
              <a:t>| &lt;</a:t>
            </a:r>
            <a:r>
              <a:rPr lang="en-US" dirty="0" smtClean="0"/>
              <a:t>Session-3&gt;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7</a:t>
            </a:fld>
            <a:endParaRPr lang="en-US"/>
          </a:p>
        </p:txBody>
      </p:sp>
      <p:sp>
        <p:nvSpPr>
          <p:cNvPr id="9" name="Rectangle 8"/>
          <p:cNvSpPr/>
          <p:nvPr/>
        </p:nvSpPr>
        <p:spPr>
          <a:xfrm>
            <a:off x="953589" y="1750423"/>
            <a:ext cx="9943011" cy="4191981"/>
          </a:xfrm>
          <a:prstGeom prst="rect">
            <a:avLst/>
          </a:prstGeom>
        </p:spPr>
        <p:txBody>
          <a:bodyPr wrap="square">
            <a:spAutoFit/>
          </a:bodyPr>
          <a:lstStyle/>
          <a:p>
            <a:pPr algn="just">
              <a:buNone/>
            </a:pPr>
            <a:r>
              <a:rPr lang="en-US" sz="2000" dirty="0">
                <a:latin typeface="Times New Roman" pitchFamily="18" charset="0"/>
                <a:cs typeface="Times New Roman" pitchFamily="18" charset="0"/>
              </a:rPr>
              <a:t>Electronic Measuring Instrument as Voltmeters, ammeters, and ohmmeters use amplifiers, rectifiers and other circuits to produce a current proportional to the quantity being measured. It is measured by PMMC instrument. </a:t>
            </a:r>
          </a:p>
          <a:p>
            <a:pPr algn="just">
              <a:buNone/>
            </a:pPr>
            <a:endParaRPr lang="en-US" sz="2000" dirty="0">
              <a:latin typeface="Times New Roman" pitchFamily="18" charset="0"/>
              <a:cs typeface="Times New Roman" pitchFamily="18" charset="0"/>
            </a:endParaRPr>
          </a:p>
          <a:p>
            <a:pPr algn="just">
              <a:buFont typeface="Wingdings" pitchFamily="2" charset="2"/>
              <a:buChar char="q"/>
            </a:pPr>
            <a:r>
              <a:rPr lang="en-US" sz="2000" dirty="0">
                <a:latin typeface="Times New Roman" pitchFamily="18" charset="0"/>
                <a:cs typeface="Times New Roman" pitchFamily="18" charset="0"/>
              </a:rPr>
              <a:t>DC and AC Ammeter are mainly PMMC Analog instrument.</a:t>
            </a:r>
          </a:p>
          <a:p>
            <a:pPr algn="just">
              <a:buFont typeface="Wingdings" pitchFamily="2" charset="2"/>
              <a:buChar char="q"/>
            </a:pPr>
            <a:endParaRPr lang="en-US" sz="2000" dirty="0">
              <a:latin typeface="Times New Roman" pitchFamily="18" charset="0"/>
              <a:cs typeface="Times New Roman" pitchFamily="18" charset="0"/>
            </a:endParaRPr>
          </a:p>
          <a:p>
            <a:pPr algn="just">
              <a:buFont typeface="Wingdings" pitchFamily="2" charset="2"/>
              <a:buChar char="q"/>
            </a:pPr>
            <a:r>
              <a:rPr lang="en-US" sz="2000" dirty="0">
                <a:latin typeface="Times New Roman" pitchFamily="18" charset="0"/>
                <a:cs typeface="Times New Roman" pitchFamily="18" charset="0"/>
              </a:rPr>
              <a:t>DC Ammeters use current through a moving or a fixed coil, to magnetically-attract a ferrous indicator, pulling against a centering-spring, to indicate the strength and the direction of the current’s flow.</a:t>
            </a:r>
          </a:p>
          <a:p>
            <a:pPr algn="just">
              <a:buFont typeface="Wingdings" pitchFamily="2" charset="2"/>
              <a:buChar char="q"/>
            </a:pPr>
            <a:endParaRPr lang="en-US" sz="2000" dirty="0">
              <a:latin typeface="Times New Roman" pitchFamily="18" charset="0"/>
              <a:cs typeface="Times New Roman" pitchFamily="18" charset="0"/>
            </a:endParaRPr>
          </a:p>
          <a:p>
            <a:pPr algn="just">
              <a:buFont typeface="Wingdings" pitchFamily="2" charset="2"/>
              <a:buChar char="q"/>
            </a:pPr>
            <a:r>
              <a:rPr lang="en-US" sz="2000" dirty="0">
                <a:latin typeface="Times New Roman" pitchFamily="18" charset="0"/>
                <a:cs typeface="Times New Roman" pitchFamily="18" charset="0"/>
              </a:rPr>
              <a:t>AC Ammeters can use the force generated by a solenoid that has a aluminum plunger, as it is direct-proportionately-repelled by the amount of current through the coil.</a:t>
            </a:r>
          </a:p>
          <a:p>
            <a:pPr>
              <a:lnSpc>
                <a:spcPct val="150000"/>
              </a:lnSpc>
            </a:pPr>
            <a:endParaRPr lang="en-US" sz="2000" dirty="0">
              <a:latin typeface="Times New Roman" pitchFamily="18" charset="0"/>
              <a:cs typeface="Times New Roman" pitchFamily="18" charset="0"/>
            </a:endParaRPr>
          </a:p>
        </p:txBody>
      </p:sp>
      <p:sp>
        <p:nvSpPr>
          <p:cNvPr id="8" name="Rectangle 7"/>
          <p:cNvSpPr/>
          <p:nvPr/>
        </p:nvSpPr>
        <p:spPr>
          <a:xfrm>
            <a:off x="4587547" y="1112668"/>
            <a:ext cx="2988910" cy="400110"/>
          </a:xfrm>
          <a:prstGeom prst="rect">
            <a:avLst/>
          </a:prstGeom>
        </p:spPr>
        <p:txBody>
          <a:bodyPr wrap="square">
            <a:spAutoFit/>
          </a:bodyPr>
          <a:lstStyle/>
          <a:p>
            <a:r>
              <a:rPr lang="en-US" sz="2000" b="1" dirty="0">
                <a:latin typeface="Times New Roman" pitchFamily="18" charset="0"/>
                <a:cs typeface="Times New Roman" pitchFamily="18" charset="0"/>
              </a:rPr>
              <a:t>DC and AC Ammeter</a:t>
            </a:r>
            <a:endParaRPr lang="en-IN" sz="2000" dirty="0"/>
          </a:p>
        </p:txBody>
      </p:sp>
      <p:sp>
        <p:nvSpPr>
          <p:cNvPr id="16" name="Rectangle 15"/>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Unit-1&gt; </a:t>
            </a:r>
            <a:r>
              <a:rPr lang="en-US" dirty="0"/>
              <a:t>| &lt;</a:t>
            </a:r>
            <a:r>
              <a:rPr lang="en-US" dirty="0" smtClean="0"/>
              <a:t>Session-3&gt;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8</a:t>
            </a:fld>
            <a:endParaRPr lang="en-US"/>
          </a:p>
        </p:txBody>
      </p:sp>
      <p:pic>
        <p:nvPicPr>
          <p:cNvPr id="8" name="Picture 9" descr="C:\Users\IES\Desktop\PMMC-instruments.jpg"/>
          <p:cNvPicPr>
            <a:picLocks noChangeAspect="1" noChangeArrowheads="1"/>
          </p:cNvPicPr>
          <p:nvPr/>
        </p:nvPicPr>
        <p:blipFill>
          <a:blip r:embed="rId2"/>
          <a:srcRect/>
          <a:stretch>
            <a:fillRect/>
          </a:stretch>
        </p:blipFill>
        <p:spPr bwMode="auto">
          <a:xfrm>
            <a:off x="1709298" y="1828800"/>
            <a:ext cx="3657600" cy="3733800"/>
          </a:xfrm>
          <a:prstGeom prst="rect">
            <a:avLst/>
          </a:prstGeom>
          <a:noFill/>
        </p:spPr>
      </p:pic>
      <p:pic>
        <p:nvPicPr>
          <p:cNvPr id="9" name="Picture 2" descr="PMMC Instruments - Construction and Working Principle | Electrical ..."/>
          <p:cNvPicPr>
            <a:picLocks noChangeAspect="1" noChangeArrowheads="1"/>
          </p:cNvPicPr>
          <p:nvPr/>
        </p:nvPicPr>
        <p:blipFill>
          <a:blip r:embed="rId3"/>
          <a:srcRect/>
          <a:stretch>
            <a:fillRect/>
          </a:stretch>
        </p:blipFill>
        <p:spPr bwMode="auto">
          <a:xfrm>
            <a:off x="6019800" y="1828800"/>
            <a:ext cx="4038600" cy="3490993"/>
          </a:xfrm>
          <a:prstGeom prst="rect">
            <a:avLst/>
          </a:prstGeom>
          <a:noFill/>
        </p:spPr>
      </p:pic>
      <p:sp>
        <p:nvSpPr>
          <p:cNvPr id="11" name="Rectangle 10"/>
          <p:cNvSpPr/>
          <p:nvPr/>
        </p:nvSpPr>
        <p:spPr>
          <a:xfrm>
            <a:off x="4378966" y="1175657"/>
            <a:ext cx="3281668" cy="369332"/>
          </a:xfrm>
          <a:prstGeom prst="rect">
            <a:avLst/>
          </a:prstGeom>
        </p:spPr>
        <p:txBody>
          <a:bodyPr wrap="none">
            <a:spAutoFit/>
          </a:bodyPr>
          <a:lstStyle/>
          <a:p>
            <a:r>
              <a:rPr lang="en-US" b="1" dirty="0">
                <a:latin typeface="Times New Roman" pitchFamily="18" charset="0"/>
                <a:cs typeface="Times New Roman" pitchFamily="18" charset="0"/>
              </a:rPr>
              <a:t>Diagram of PMMC Instrument</a:t>
            </a:r>
            <a:endParaRPr lang="en-IN" dirty="0"/>
          </a:p>
        </p:txBody>
      </p:sp>
      <p:sp>
        <p:nvSpPr>
          <p:cNvPr id="17" name="Rectangle 16"/>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&lt;EMI&gt; </a:t>
            </a:r>
            <a:r>
              <a:rPr lang="en-US" dirty="0"/>
              <a:t>| &lt;</a:t>
            </a:r>
            <a:r>
              <a:rPr lang="en-US" dirty="0" smtClean="0"/>
              <a:t>Unit1&gt; </a:t>
            </a:r>
            <a:r>
              <a:rPr lang="en-US" dirty="0"/>
              <a:t>| &lt;</a:t>
            </a:r>
            <a:r>
              <a:rPr lang="en-US" dirty="0" smtClean="0"/>
              <a:t>Session-4&gt;</a:t>
            </a:r>
            <a:endParaRPr lang="en-US" dirty="0"/>
          </a:p>
        </p:txBody>
      </p:sp>
      <p:sp>
        <p:nvSpPr>
          <p:cNvPr id="3" name="Slide Number Placeholder 2"/>
          <p:cNvSpPr>
            <a:spLocks noGrp="1"/>
          </p:cNvSpPr>
          <p:nvPr>
            <p:ph type="sldNum" sz="quarter" idx="12"/>
          </p:nvPr>
        </p:nvSpPr>
        <p:spPr/>
        <p:txBody>
          <a:bodyPr/>
          <a:lstStyle/>
          <a:p>
            <a:fld id="{BF27EA0E-D0B5-454B-B09E-37CA907271B3}" type="slidenum">
              <a:rPr lang="en-US" smtClean="0"/>
              <a:pPr/>
              <a:t>9</a:t>
            </a:fld>
            <a:endParaRPr lang="en-US"/>
          </a:p>
        </p:txBody>
      </p:sp>
      <p:sp>
        <p:nvSpPr>
          <p:cNvPr id="10" name="Rectangle 9"/>
          <p:cNvSpPr/>
          <p:nvPr/>
        </p:nvSpPr>
        <p:spPr>
          <a:xfrm>
            <a:off x="1201783" y="2116183"/>
            <a:ext cx="9405257" cy="2585323"/>
          </a:xfrm>
          <a:prstGeom prst="rect">
            <a:avLst/>
          </a:prstGeom>
        </p:spPr>
        <p:txBody>
          <a:bodyPr wrap="square">
            <a:spAutoFit/>
          </a:bodyPr>
          <a:lstStyle/>
          <a:p>
            <a:pPr algn="just">
              <a:buFont typeface="Wingdings" pitchFamily="2" charset="2"/>
              <a:buChar char="q"/>
            </a:pPr>
            <a:r>
              <a:rPr lang="en-US" dirty="0">
                <a:latin typeface="Times New Roman" pitchFamily="18" charset="0"/>
                <a:cs typeface="Times New Roman" pitchFamily="18" charset="0"/>
              </a:rPr>
              <a:t>Apart from PMMC, it is also called as </a:t>
            </a:r>
            <a:r>
              <a:rPr lang="en-US" dirty="0" err="1">
                <a:latin typeface="Times New Roman" pitchFamily="18" charset="0"/>
                <a:cs typeface="Times New Roman" pitchFamily="18" charset="0"/>
              </a:rPr>
              <a:t>D’alvanometer</a:t>
            </a:r>
            <a:r>
              <a:rPr lang="en-US" dirty="0">
                <a:latin typeface="Times New Roman" pitchFamily="18" charset="0"/>
                <a:cs typeface="Times New Roman" pitchFamily="18" charset="0"/>
              </a:rPr>
              <a:t>. It is a kind of galvanometer that works on the principle of </a:t>
            </a:r>
            <a:r>
              <a:rPr lang="en-US" dirty="0" err="1">
                <a:latin typeface="Times New Roman" pitchFamily="18" charset="0"/>
                <a:cs typeface="Times New Roman" pitchFamily="18" charset="0"/>
              </a:rPr>
              <a:t>D’Arsonval</a:t>
            </a:r>
            <a:r>
              <a:rPr lang="en-US" dirty="0">
                <a:latin typeface="Times New Roman" pitchFamily="18" charset="0"/>
                <a:cs typeface="Times New Roman" pitchFamily="18" charset="0"/>
              </a:rPr>
              <a:t>.</a:t>
            </a:r>
          </a:p>
          <a:p>
            <a:pPr algn="just">
              <a:buFont typeface="Wingdings" pitchFamily="2" charset="2"/>
              <a:buChar char="q"/>
            </a:pPr>
            <a:endParaRPr lang="en-US" dirty="0">
              <a:latin typeface="Times New Roman" pitchFamily="18" charset="0"/>
              <a:cs typeface="Times New Roman" pitchFamily="18" charset="0"/>
            </a:endParaRPr>
          </a:p>
          <a:p>
            <a:pPr algn="just">
              <a:buFont typeface="Wingdings" pitchFamily="2" charset="2"/>
              <a:buChar char="q"/>
            </a:pPr>
            <a:r>
              <a:rPr lang="en-US" dirty="0">
                <a:latin typeface="Times New Roman" pitchFamily="18" charset="0"/>
                <a:cs typeface="Times New Roman" pitchFamily="18" charset="0"/>
              </a:rPr>
              <a:t>These instruments use permanent magnets to create the stationary magnetic field in the coils, and then it is used with the moving coil that is connected to the electric source for generating deflection torque according to the Fleming left-hand rule theory.</a:t>
            </a:r>
          </a:p>
          <a:p>
            <a:pPr algn="just">
              <a:buFont typeface="Wingdings" pitchFamily="2" charset="2"/>
              <a:buChar char="q"/>
            </a:pPr>
            <a:endParaRPr lang="en-US" dirty="0">
              <a:latin typeface="Times New Roman" pitchFamily="18" charset="0"/>
              <a:cs typeface="Times New Roman" pitchFamily="18" charset="0"/>
            </a:endParaRPr>
          </a:p>
          <a:p>
            <a:pPr algn="just">
              <a:buFont typeface="Wingdings" pitchFamily="2" charset="2"/>
              <a:buChar char="q"/>
            </a:pPr>
            <a:r>
              <a:rPr lang="en-US" dirty="0">
                <a:latin typeface="Times New Roman" pitchFamily="18" charset="0"/>
                <a:cs typeface="Times New Roman" pitchFamily="18" charset="0"/>
              </a:rPr>
              <a:t>After that the magnetic field will be in the forefinger, flow of current will be across the middle finger and finally, the force will be through the thumb finger.</a:t>
            </a:r>
          </a:p>
        </p:txBody>
      </p:sp>
      <p:sp>
        <p:nvSpPr>
          <p:cNvPr id="12" name="Rectangle 11"/>
          <p:cNvSpPr/>
          <p:nvPr/>
        </p:nvSpPr>
        <p:spPr>
          <a:xfrm>
            <a:off x="4587547" y="1084217"/>
            <a:ext cx="3281732" cy="369332"/>
          </a:xfrm>
          <a:prstGeom prst="rect">
            <a:avLst/>
          </a:prstGeom>
        </p:spPr>
        <p:txBody>
          <a:bodyPr wrap="none">
            <a:spAutoFit/>
          </a:bodyPr>
          <a:lstStyle/>
          <a:p>
            <a:r>
              <a:rPr lang="en-US" b="1" dirty="0">
                <a:latin typeface="Times New Roman" pitchFamily="18" charset="0"/>
                <a:cs typeface="Times New Roman" pitchFamily="18" charset="0"/>
              </a:rPr>
              <a:t>Working of PMMC Instrument</a:t>
            </a:r>
            <a:endParaRPr lang="en-IN" dirty="0"/>
          </a:p>
        </p:txBody>
      </p:sp>
      <p:sp>
        <p:nvSpPr>
          <p:cNvPr id="17" name="Rectangle 16"/>
          <p:cNvSpPr/>
          <p:nvPr/>
        </p:nvSpPr>
        <p:spPr>
          <a:xfrm>
            <a:off x="1941532" y="431074"/>
            <a:ext cx="7973177" cy="369332"/>
          </a:xfrm>
          <a:prstGeom prst="rect">
            <a:avLst/>
          </a:prstGeom>
        </p:spPr>
        <p:txBody>
          <a:bodyPr wrap="square">
            <a:spAutoFit/>
          </a:bodyPr>
          <a:lstStyle/>
          <a:p>
            <a:r>
              <a:rPr lang="en-US" b="1" dirty="0" smtClean="0">
                <a:solidFill>
                  <a:srgbClr val="FF0000"/>
                </a:solidFill>
              </a:rPr>
              <a:t>	Technocrats </a:t>
            </a:r>
            <a:r>
              <a:rPr lang="en-US" b="1" dirty="0" smtClean="0">
                <a:solidFill>
                  <a:srgbClr val="FF0000"/>
                </a:solidFill>
              </a:rPr>
              <a:t>Institute of </a:t>
            </a:r>
            <a:r>
              <a:rPr lang="en-US" b="1" dirty="0" smtClean="0">
                <a:solidFill>
                  <a:srgbClr val="FF0000"/>
                </a:solidFill>
              </a:rPr>
              <a:t>Technology (Excellence), Bhopal </a:t>
            </a:r>
            <a:endParaRPr lang="en-US" b="1"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echnocrats Online Lectures" id="{13FB5987-0490-8245-8D84-9E0D7E106FA3}" vid="{3C03E0A4-34C3-A54A-B51E-7FE39E5006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427</TotalTime>
  <Words>2150</Words>
  <Application>Microsoft Office PowerPoint</Application>
  <PresentationFormat>Custom</PresentationFormat>
  <Paragraphs>286</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Saurabh Karsoliya</dc:creator>
  <cp:lastModifiedBy>Administrator</cp:lastModifiedBy>
  <cp:revision>71</cp:revision>
  <dcterms:created xsi:type="dcterms:W3CDTF">2020-12-11T08:51:54Z</dcterms:created>
  <dcterms:modified xsi:type="dcterms:W3CDTF">2023-05-02T12:15:43Z</dcterms:modified>
</cp:coreProperties>
</file>