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1"/>
  </p:notesMasterIdLst>
  <p:sldIdLst>
    <p:sldId id="257" r:id="rId2"/>
    <p:sldId id="261" r:id="rId3"/>
    <p:sldId id="342" r:id="rId4"/>
    <p:sldId id="343" r:id="rId5"/>
    <p:sldId id="344" r:id="rId6"/>
    <p:sldId id="335" r:id="rId7"/>
    <p:sldId id="297" r:id="rId8"/>
    <p:sldId id="338" r:id="rId9"/>
    <p:sldId id="340" r:id="rId10"/>
    <p:sldId id="311" r:id="rId11"/>
    <p:sldId id="316" r:id="rId12"/>
    <p:sldId id="347" r:id="rId13"/>
    <p:sldId id="348" r:id="rId14"/>
    <p:sldId id="349" r:id="rId15"/>
    <p:sldId id="350" r:id="rId16"/>
    <p:sldId id="351" r:id="rId17"/>
    <p:sldId id="356" r:id="rId18"/>
    <p:sldId id="353" r:id="rId19"/>
    <p:sldId id="354" r:id="rId20"/>
    <p:sldId id="357" r:id="rId21"/>
    <p:sldId id="361" r:id="rId22"/>
    <p:sldId id="367" r:id="rId23"/>
    <p:sldId id="368" r:id="rId24"/>
    <p:sldId id="369" r:id="rId25"/>
    <p:sldId id="370" r:id="rId26"/>
    <p:sldId id="381" r:id="rId27"/>
    <p:sldId id="382" r:id="rId28"/>
    <p:sldId id="383" r:id="rId29"/>
    <p:sldId id="384" r:id="rId30"/>
    <p:sldId id="411" r:id="rId31"/>
    <p:sldId id="412" r:id="rId32"/>
    <p:sldId id="413" r:id="rId33"/>
    <p:sldId id="414" r:id="rId34"/>
    <p:sldId id="415" r:id="rId35"/>
    <p:sldId id="416" r:id="rId36"/>
    <p:sldId id="417" r:id="rId37"/>
    <p:sldId id="418" r:id="rId38"/>
    <p:sldId id="375" r:id="rId39"/>
    <p:sldId id="374" r:id="rId40"/>
    <p:sldId id="406" r:id="rId41"/>
    <p:sldId id="407" r:id="rId42"/>
    <p:sldId id="408" r:id="rId43"/>
    <p:sldId id="419" r:id="rId44"/>
    <p:sldId id="391" r:id="rId45"/>
    <p:sldId id="392" r:id="rId46"/>
    <p:sldId id="394" r:id="rId47"/>
    <p:sldId id="385" r:id="rId48"/>
    <p:sldId id="377" r:id="rId49"/>
    <p:sldId id="4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79" autoAdjust="0"/>
    <p:restoredTop sz="95897" autoAdjust="0"/>
  </p:normalViewPr>
  <p:slideViewPr>
    <p:cSldViewPr snapToGrid="0" snapToObjects="1">
      <p:cViewPr>
        <p:scale>
          <a:sx n="61" d="100"/>
          <a:sy n="61" d="100"/>
        </p:scale>
        <p:origin x="-1008" y="-3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FB4B-1691-6A43-AEDB-52E5F14AD93A}" type="datetimeFigureOut">
              <a:rPr lang="en-US" smtClean="0"/>
              <a:pPr/>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4C9D-047E-EC46-88E8-2C3E69143E14}" type="slidenum">
              <a:rPr lang="en-US" smtClean="0"/>
              <a:pPr/>
              <a:t>‹#›</a:t>
            </a:fld>
            <a:endParaRPr lang="en-US"/>
          </a:p>
        </p:txBody>
      </p:sp>
    </p:spTree>
    <p:extLst>
      <p:ext uri="{BB962C8B-B14F-4D97-AF65-F5344CB8AC3E}">
        <p14:creationId xmlns:p14="http://schemas.microsoft.com/office/powerpoint/2010/main" xmlns="" val="192065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11</a:t>
            </a:fld>
            <a:endParaRPr lang="en-US"/>
          </a:p>
        </p:txBody>
      </p:sp>
    </p:spTree>
    <p:extLst>
      <p:ext uri="{BB962C8B-B14F-4D97-AF65-F5344CB8AC3E}">
        <p14:creationId xmlns:p14="http://schemas.microsoft.com/office/powerpoint/2010/main" xmlns="" val="17053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73942-AB2E-7841-AEA2-3FDD1A2D6C16}"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496F1-0696-B347-A871-E362EAE805D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A158D-60F5-A14C-92B3-3389F0A6D752}"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14FC5-0CF5-1A48-8A1F-4CCD4E3FA8E1}"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A995B-E052-2D4B-96BA-E1A39A1DAA3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7E7B5-1847-0746-BA10-48E79EC45FCA}"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C2045-C3B5-4F4D-BD97-ED0B0D62FB43}" type="datetime1">
              <a:rPr lang="en-US" smtClean="0"/>
              <a:pPr/>
              <a:t>5/2/2023</a:t>
            </a:fld>
            <a:endParaRPr lang="en-US"/>
          </a:p>
        </p:txBody>
      </p:sp>
      <p:sp>
        <p:nvSpPr>
          <p:cNvPr id="8" name="Footer Placeholder 7"/>
          <p:cNvSpPr>
            <a:spLocks noGrp="1"/>
          </p:cNvSpPr>
          <p:nvPr>
            <p:ph type="ftr" sz="quarter" idx="11"/>
          </p:nvPr>
        </p:nvSpPr>
        <p:spPr/>
        <p:txBody>
          <a:bodyPr/>
          <a:lstStyle/>
          <a:p>
            <a:r>
              <a:rPr lang="en-US"/>
              <a:t>&lt;Subject Name&gt; | &lt;Unit-No&gt; | &lt;Session-No&gt;</a:t>
            </a:r>
          </a:p>
        </p:txBody>
      </p:sp>
      <p:sp>
        <p:nvSpPr>
          <p:cNvPr id="9" name="Slide Number Placeholder 8"/>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7B8AD-726C-8442-8405-79050775F9C8}" type="datetime1">
              <a:rPr lang="en-US" smtClean="0"/>
              <a:pPr/>
              <a:t>5/2/2023</a:t>
            </a:fld>
            <a:endParaRPr lang="en-US"/>
          </a:p>
        </p:txBody>
      </p:sp>
      <p:sp>
        <p:nvSpPr>
          <p:cNvPr id="4" name="Footer Placeholder 3"/>
          <p:cNvSpPr>
            <a:spLocks noGrp="1"/>
          </p:cNvSpPr>
          <p:nvPr>
            <p:ph type="ftr" sz="quarter" idx="11"/>
          </p:nvPr>
        </p:nvSpPr>
        <p:spPr/>
        <p:txBody>
          <a:bodyPr/>
          <a:lstStyle/>
          <a:p>
            <a:r>
              <a:rPr lang="en-US"/>
              <a:t>&lt;Subject Name&gt; | &lt;Unit-No&gt; | &lt;Session-No&gt;</a:t>
            </a:r>
          </a:p>
        </p:txBody>
      </p:sp>
      <p:sp>
        <p:nvSpPr>
          <p:cNvPr id="5" name="Slide Number Placeholder 4"/>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CE35-2110-F442-BFD5-2FC8560F2F0C}" type="datetime1">
              <a:rPr lang="en-US" smtClean="0"/>
              <a:pPr/>
              <a:t>5/2/2023</a:t>
            </a:fld>
            <a:endParaRPr lang="en-US"/>
          </a:p>
        </p:txBody>
      </p:sp>
      <p:sp>
        <p:nvSpPr>
          <p:cNvPr id="3" name="Footer Placeholder 2"/>
          <p:cNvSpPr>
            <a:spLocks noGrp="1"/>
          </p:cNvSpPr>
          <p:nvPr>
            <p:ph type="ftr" sz="quarter" idx="11"/>
          </p:nvPr>
        </p:nvSpPr>
        <p:spPr/>
        <p:txBody>
          <a:bodyPr/>
          <a:lstStyle/>
          <a:p>
            <a:r>
              <a:rPr lang="en-US"/>
              <a:t>&lt;Subject Name&gt; | &lt;Unit-No&gt; | &lt;Session-No&gt;</a:t>
            </a:r>
          </a:p>
        </p:txBody>
      </p:sp>
      <p:sp>
        <p:nvSpPr>
          <p:cNvPr id="4" name="Slide Number Placeholder 3"/>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AFE1E-6B79-4B49-87B7-08D321ED9E5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6B04AC-B88F-144C-8A6B-15FB3F3CBB6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313CE-3AB1-A147-B97A-5A6206B1BBA3}" type="datetime1">
              <a:rPr lang="en-US" smtClean="0"/>
              <a:pPr/>
              <a:t>5/2/2023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&lt;Subject Name&gt; | &lt;Unit-No&gt; | &lt;Session-No&gt;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EA0E-D0B5-454B-B09E-37CA907271B3}" type="slidenum">
              <a:rPr lang="en-US" smtClean="0"/>
              <a:pPr/>
              <a:t>‹#›</a:t>
            </a:fld>
            <a:endParaRPr lang="en-US"/>
          </a:p>
        </p:txBody>
      </p:sp>
    </p:spTree>
    <p:extLst>
      <p:ext uri="{BB962C8B-B14F-4D97-AF65-F5344CB8AC3E}">
        <p14:creationId xmlns:p14="http://schemas.microsoft.com/office/powerpoint/2010/main" xmlns="" val="201391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52596" y="571481"/>
            <a:ext cx="8286808" cy="584775"/>
          </a:xfrm>
          <a:prstGeom prst="rect">
            <a:avLst/>
          </a:prstGeom>
        </p:spPr>
        <p:txBody>
          <a:bodyPr wrap="square">
            <a:spAutoFit/>
          </a:bodyPr>
          <a:lstStyle/>
          <a:p>
            <a:pPr algn="ctr"/>
            <a:r>
              <a:rPr lang="en-US" sz="3200" b="1" dirty="0" smtClean="0"/>
              <a:t>DELD</a:t>
            </a:r>
            <a:endParaRPr lang="en-US" sz="3200" b="1" dirty="0"/>
          </a:p>
        </p:txBody>
      </p:sp>
      <p:sp>
        <p:nvSpPr>
          <p:cNvPr id="13" name="Rectangle 12"/>
          <p:cNvSpPr/>
          <p:nvPr/>
        </p:nvSpPr>
        <p:spPr>
          <a:xfrm>
            <a:off x="1952596" y="1711830"/>
            <a:ext cx="8286808" cy="400110"/>
          </a:xfrm>
          <a:prstGeom prst="rect">
            <a:avLst/>
          </a:prstGeom>
        </p:spPr>
        <p:txBody>
          <a:bodyPr wrap="square">
            <a:spAutoFit/>
          </a:bodyPr>
          <a:lstStyle/>
          <a:p>
            <a:pPr algn="ctr"/>
            <a:r>
              <a:rPr lang="en-US" sz="2000" b="1" dirty="0" smtClean="0"/>
              <a:t>EC </a:t>
            </a:r>
            <a:r>
              <a:rPr lang="en-US" sz="2000" b="1" dirty="0"/>
              <a:t>3</a:t>
            </a:r>
            <a:r>
              <a:rPr lang="en-US" sz="2000" b="1" dirty="0" smtClean="0"/>
              <a:t>03 </a:t>
            </a:r>
            <a:r>
              <a:rPr lang="en-US" sz="2000" b="1" dirty="0" smtClean="0"/>
              <a:t>Digital System Design</a:t>
            </a:r>
            <a:endParaRPr lang="en-US" sz="2000" b="1" dirty="0" smtClean="0"/>
          </a:p>
        </p:txBody>
      </p:sp>
    </p:spTree>
    <p:extLst>
      <p:ext uri="{BB962C8B-B14F-4D97-AF65-F5344CB8AC3E}">
        <p14:creationId xmlns:p14="http://schemas.microsoft.com/office/powerpoint/2010/main" xmlns="" val="139296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681926" y="1249989"/>
            <a:ext cx="10972799" cy="1200329"/>
          </a:xfrm>
          <a:prstGeom prst="rect">
            <a:avLst/>
          </a:prstGeom>
        </p:spPr>
        <p:txBody>
          <a:bodyPr wrap="square">
            <a:spAutoFit/>
          </a:bodyPr>
          <a:lstStyle/>
          <a:p>
            <a:pPr algn="just"/>
            <a:r>
              <a:rPr lang="en-US" sz="2400" b="1" dirty="0" smtClean="0"/>
              <a:t>Parallel-in to Serial-out (PISO) </a:t>
            </a:r>
            <a:r>
              <a:rPr lang="en-US" sz="2400" dirty="0" smtClean="0"/>
              <a:t> -  the parallel data is loaded into the register simultaneously and is shifted out of the register serially one bit at a time under clock control.</a:t>
            </a:r>
            <a:endParaRPr lang="en-US" sz="2400" dirty="0"/>
          </a:p>
        </p:txBody>
      </p:sp>
      <p:sp>
        <p:nvSpPr>
          <p:cNvPr id="38918" name="AutoShape 6" descr="Parallel-in Serial-out Shift Register (PISO) - InstrumentationTo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2" name="Picture 10" descr="Shift Register - Parallel and Serial Shift Register"/>
          <p:cNvPicPr>
            <a:picLocks noChangeAspect="1" noChangeArrowheads="1"/>
          </p:cNvPicPr>
          <p:nvPr/>
        </p:nvPicPr>
        <p:blipFill>
          <a:blip r:embed="rId3"/>
          <a:srcRect/>
          <a:stretch>
            <a:fillRect/>
          </a:stretch>
        </p:blipFill>
        <p:spPr bwMode="auto">
          <a:xfrm>
            <a:off x="1285231" y="2450318"/>
            <a:ext cx="9501590" cy="2974717"/>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652959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22" name="Picture 2" descr="Shift Register - Parallel and Serial Shift Register"/>
          <p:cNvPicPr>
            <a:picLocks noChangeAspect="1" noChangeArrowheads="1"/>
          </p:cNvPicPr>
          <p:nvPr/>
        </p:nvPicPr>
        <p:blipFill>
          <a:blip r:embed="rId3"/>
          <a:srcRect/>
          <a:stretch>
            <a:fillRect/>
          </a:stretch>
        </p:blipFill>
        <p:spPr bwMode="auto">
          <a:xfrm>
            <a:off x="1779452" y="1875295"/>
            <a:ext cx="6250098" cy="3796428"/>
          </a:xfrm>
          <a:prstGeom prst="rect">
            <a:avLst/>
          </a:prstGeom>
          <a:noFill/>
        </p:spPr>
      </p:pic>
      <p:sp>
        <p:nvSpPr>
          <p:cNvPr id="12" name="Rectangle 11"/>
          <p:cNvSpPr/>
          <p:nvPr/>
        </p:nvSpPr>
        <p:spPr>
          <a:xfrm>
            <a:off x="816680" y="1114673"/>
            <a:ext cx="4791568" cy="461665"/>
          </a:xfrm>
          <a:prstGeom prst="rect">
            <a:avLst/>
          </a:prstGeom>
        </p:spPr>
        <p:txBody>
          <a:bodyPr wrap="none">
            <a:spAutoFit/>
          </a:bodyPr>
          <a:lstStyle/>
          <a:p>
            <a:r>
              <a:rPr lang="en-US" sz="2400" b="1" dirty="0" smtClean="0"/>
              <a:t>shift register  parallel  in parallel out</a:t>
            </a:r>
            <a:endParaRPr lang="en-US" sz="2400" b="1" dirty="0"/>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65295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9"/>
          <p:cNvSpPr/>
          <p:nvPr/>
        </p:nvSpPr>
        <p:spPr>
          <a:xfrm>
            <a:off x="945397" y="1255363"/>
            <a:ext cx="10771322" cy="830997"/>
          </a:xfrm>
          <a:prstGeom prst="rect">
            <a:avLst/>
          </a:prstGeom>
        </p:spPr>
        <p:txBody>
          <a:bodyPr wrap="square">
            <a:spAutoFit/>
          </a:bodyPr>
          <a:lstStyle/>
          <a:p>
            <a:r>
              <a:rPr lang="en-US" sz="2400" b="1" dirty="0" smtClean="0"/>
              <a:t>Counter</a:t>
            </a:r>
            <a:r>
              <a:rPr lang="en-US" sz="2400" dirty="0" smtClean="0"/>
              <a:t> is a sequential circuit. IA digital circuit which is used for a counting pulses is known as </a:t>
            </a:r>
            <a:r>
              <a:rPr lang="en-US" sz="2400" b="1" dirty="0" smtClean="0"/>
              <a:t>counter</a:t>
            </a:r>
            <a:r>
              <a:rPr lang="en-US" sz="2400" dirty="0" smtClean="0"/>
              <a:t>. </a:t>
            </a:r>
            <a:r>
              <a:rPr lang="en-US" sz="2400" b="1" dirty="0" smtClean="0"/>
              <a:t>Counter</a:t>
            </a:r>
            <a:r>
              <a:rPr lang="en-US" sz="2400" dirty="0" smtClean="0"/>
              <a:t> is the widest application of flip-flops. </a:t>
            </a:r>
            <a:endParaRPr lang="en-US" sz="2400" dirty="0"/>
          </a:p>
        </p:txBody>
      </p:sp>
      <p:sp>
        <p:nvSpPr>
          <p:cNvPr id="12" name="Rectangle 11"/>
          <p:cNvSpPr/>
          <p:nvPr/>
        </p:nvSpPr>
        <p:spPr>
          <a:xfrm>
            <a:off x="945397" y="2727702"/>
            <a:ext cx="10408403" cy="3416320"/>
          </a:xfrm>
          <a:prstGeom prst="rect">
            <a:avLst/>
          </a:prstGeom>
        </p:spPr>
        <p:txBody>
          <a:bodyPr wrap="square">
            <a:spAutoFit/>
          </a:bodyPr>
          <a:lstStyle/>
          <a:p>
            <a:r>
              <a:rPr lang="en-US" sz="2400" b="1" dirty="0" smtClean="0"/>
              <a:t>Counters</a:t>
            </a:r>
            <a:r>
              <a:rPr lang="en-US" sz="2400" dirty="0" smtClean="0"/>
              <a:t>  </a:t>
            </a:r>
            <a:r>
              <a:rPr lang="en-US" sz="2400" b="1" dirty="0" smtClean="0"/>
              <a:t>types</a:t>
            </a:r>
            <a:r>
              <a:rPr lang="en-US" sz="2400" dirty="0" smtClean="0"/>
              <a:t>, namely, </a:t>
            </a:r>
          </a:p>
          <a:p>
            <a:r>
              <a:rPr lang="en-US" sz="2400" dirty="0" smtClean="0"/>
              <a:t>(</a:t>
            </a:r>
            <a:r>
              <a:rPr lang="en-US" sz="2400" dirty="0" err="1" smtClean="0"/>
              <a:t>i</a:t>
            </a:r>
            <a:r>
              <a:rPr lang="en-US" sz="2400" dirty="0" smtClean="0"/>
              <a:t>)synchronous</a:t>
            </a:r>
          </a:p>
          <a:p>
            <a:r>
              <a:rPr lang="en-US" sz="2400" dirty="0" smtClean="0"/>
              <a:t>ii)Asynchronous,  </a:t>
            </a:r>
            <a:r>
              <a:rPr lang="en-US" sz="2400" b="1" dirty="0" smtClean="0"/>
              <a:t>counter</a:t>
            </a:r>
            <a:r>
              <a:rPr lang="en-US" sz="2400" dirty="0" smtClean="0"/>
              <a:t>. </a:t>
            </a:r>
          </a:p>
          <a:p>
            <a:endParaRPr lang="en-US" sz="2400" dirty="0" smtClean="0"/>
          </a:p>
          <a:p>
            <a:r>
              <a:rPr lang="en-US" sz="2400" dirty="0" smtClean="0"/>
              <a:t>These further can be subdivided into </a:t>
            </a:r>
          </a:p>
          <a:p>
            <a:r>
              <a:rPr lang="en-US" sz="2400" dirty="0" smtClean="0"/>
              <a:t>Up/Down </a:t>
            </a:r>
            <a:r>
              <a:rPr lang="en-US" sz="2400" b="1" dirty="0" smtClean="0"/>
              <a:t>Counter</a:t>
            </a:r>
            <a:r>
              <a:rPr lang="en-US" sz="2400" dirty="0" smtClean="0"/>
              <a:t> and such like.</a:t>
            </a:r>
          </a:p>
          <a:p>
            <a:r>
              <a:rPr lang="en-US" sz="2400" dirty="0" smtClean="0"/>
              <a:t>MOD Counter</a:t>
            </a:r>
          </a:p>
          <a:p>
            <a:r>
              <a:rPr lang="en-US" sz="2400" dirty="0" smtClean="0"/>
              <a:t>Ring </a:t>
            </a:r>
            <a:r>
              <a:rPr lang="en-US" sz="2400" b="1" dirty="0" smtClean="0"/>
              <a:t>Counter</a:t>
            </a:r>
            <a:r>
              <a:rPr lang="en-US" sz="2400" dirty="0" smtClean="0"/>
              <a:t>, </a:t>
            </a:r>
          </a:p>
          <a:p>
            <a:r>
              <a:rPr lang="en-US" sz="2400" dirty="0" smtClean="0"/>
              <a:t>Johnson </a:t>
            </a:r>
            <a:r>
              <a:rPr lang="en-US" sz="2400" b="1" dirty="0" smtClean="0"/>
              <a:t>Counter</a:t>
            </a:r>
            <a:r>
              <a:rPr lang="en-US" sz="2400" dirty="0" smtClean="0"/>
              <a:t>, </a:t>
            </a:r>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9"/>
          <p:cNvSpPr/>
          <p:nvPr/>
        </p:nvSpPr>
        <p:spPr>
          <a:xfrm>
            <a:off x="211267" y="847522"/>
            <a:ext cx="11836895" cy="2308324"/>
          </a:xfrm>
          <a:prstGeom prst="rect">
            <a:avLst/>
          </a:prstGeom>
        </p:spPr>
        <p:txBody>
          <a:bodyPr wrap="square">
            <a:spAutoFit/>
          </a:bodyPr>
          <a:lstStyle/>
          <a:p>
            <a:r>
              <a:rPr lang="en-US" sz="2400" b="1" dirty="0" smtClean="0"/>
              <a:t>Synchronous counters:</a:t>
            </a:r>
          </a:p>
          <a:p>
            <a:r>
              <a:rPr lang="en-US" sz="2400" b="1" dirty="0" smtClean="0"/>
              <a:t>Synchronous counters</a:t>
            </a:r>
            <a:r>
              <a:rPr lang="en-US" sz="2400" dirty="0" smtClean="0"/>
              <a:t> are easier to design than asynchronous </a:t>
            </a:r>
            <a:r>
              <a:rPr lang="en-US" sz="2400" b="1" dirty="0" smtClean="0"/>
              <a:t>counters</a:t>
            </a:r>
            <a:r>
              <a:rPr lang="en-US" sz="2400" dirty="0" smtClean="0"/>
              <a:t>. </a:t>
            </a:r>
          </a:p>
          <a:p>
            <a:endParaRPr lang="en-US" sz="2400" dirty="0" smtClean="0"/>
          </a:p>
          <a:p>
            <a:r>
              <a:rPr lang="en-US" sz="2400" dirty="0" smtClean="0"/>
              <a:t>They are called </a:t>
            </a:r>
            <a:r>
              <a:rPr lang="en-US" sz="2400" b="1" dirty="0" smtClean="0"/>
              <a:t>synchronous counters</a:t>
            </a:r>
            <a:r>
              <a:rPr lang="en-US" sz="2400" dirty="0" smtClean="0"/>
              <a:t> because the clock input of the flip-flops. are all clocked together at the same time with the same clock signal. Due to this common clock pulse all output states switch or change simultaneously.</a:t>
            </a:r>
            <a:endParaRPr lang="en-US" sz="2400" dirty="0"/>
          </a:p>
        </p:txBody>
      </p:sp>
      <p:sp>
        <p:nvSpPr>
          <p:cNvPr id="12" name="Rectangle 11"/>
          <p:cNvSpPr/>
          <p:nvPr/>
        </p:nvSpPr>
        <p:spPr>
          <a:xfrm>
            <a:off x="211267" y="3290500"/>
            <a:ext cx="11980733" cy="830997"/>
          </a:xfrm>
          <a:prstGeom prst="rect">
            <a:avLst/>
          </a:prstGeom>
        </p:spPr>
        <p:txBody>
          <a:bodyPr wrap="square">
            <a:spAutoFit/>
          </a:bodyPr>
          <a:lstStyle/>
          <a:p>
            <a:r>
              <a:rPr lang="en-US" sz="2400" dirty="0" smtClean="0"/>
              <a:t>Synchronous Counters are so called because the clock input of all the individual flip-flops within the counter are all clocked together at the same time by the same clock signal</a:t>
            </a:r>
            <a:endParaRPr lang="en-US" sz="2400" dirty="0"/>
          </a:p>
        </p:txBody>
      </p:sp>
      <p:pic>
        <p:nvPicPr>
          <p:cNvPr id="8194" name="Picture 2" descr="https://www.electronics-tutorials.ws/wp-content/uploads/2013/08/cou10.gif?fit=326%2C113"/>
          <p:cNvPicPr>
            <a:picLocks noChangeAspect="1" noChangeArrowheads="1"/>
          </p:cNvPicPr>
          <p:nvPr/>
        </p:nvPicPr>
        <p:blipFill>
          <a:blip r:embed="rId3"/>
          <a:srcRect/>
          <a:stretch>
            <a:fillRect/>
          </a:stretch>
        </p:blipFill>
        <p:spPr bwMode="auto">
          <a:xfrm>
            <a:off x="687396" y="4790832"/>
            <a:ext cx="3105150" cy="1076326"/>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9"/>
          <p:cNvSpPr/>
          <p:nvPr/>
        </p:nvSpPr>
        <p:spPr>
          <a:xfrm>
            <a:off x="211267" y="1100379"/>
            <a:ext cx="11836895" cy="3046988"/>
          </a:xfrm>
          <a:prstGeom prst="rect">
            <a:avLst/>
          </a:prstGeom>
        </p:spPr>
        <p:txBody>
          <a:bodyPr wrap="square">
            <a:spAutoFit/>
          </a:bodyPr>
          <a:lstStyle/>
          <a:p>
            <a:r>
              <a:rPr lang="en-US" sz="2400" b="1" dirty="0" smtClean="0"/>
              <a:t>SYNCHRONOUS COUNTER DESIGN STEPS</a:t>
            </a:r>
            <a:r>
              <a:rPr lang="en-US" sz="2400" dirty="0" smtClean="0"/>
              <a:t>/PROCEDURES.</a:t>
            </a:r>
          </a:p>
          <a:p>
            <a:endParaRPr lang="en-US" sz="2400" dirty="0" smtClean="0"/>
          </a:p>
          <a:p>
            <a:r>
              <a:rPr lang="en-US" sz="2400" dirty="0" smtClean="0"/>
              <a:t>   Determine the No. of FFs needed to support the counting </a:t>
            </a:r>
            <a:r>
              <a:rPr lang="en-US" sz="2400" b="1" dirty="0" smtClean="0"/>
              <a:t>sequence's</a:t>
            </a:r>
            <a:r>
              <a:rPr lang="en-US" sz="2400" dirty="0" smtClean="0"/>
              <a:t>.</a:t>
            </a:r>
          </a:p>
          <a:p>
            <a:r>
              <a:rPr lang="en-US" sz="2400" dirty="0" smtClean="0"/>
              <a:t>    highest No..</a:t>
            </a:r>
          </a:p>
          <a:p>
            <a:r>
              <a:rPr lang="en-US" sz="2400" dirty="0" smtClean="0"/>
              <a:t>    2</a:t>
            </a:r>
            <a:r>
              <a:rPr lang="en-US" sz="2400" baseline="30000" dirty="0" smtClean="0"/>
              <a:t>n</a:t>
            </a:r>
            <a:r>
              <a:rPr lang="en-US" sz="2400" dirty="0" smtClean="0"/>
              <a:t> -1 ≥ Highest No.</a:t>
            </a:r>
          </a:p>
          <a:p>
            <a:r>
              <a:rPr lang="en-US" sz="2400" b="1" dirty="0" smtClean="0"/>
              <a:t>    Build</a:t>
            </a:r>
            <a:r>
              <a:rPr lang="en-US" sz="2400" dirty="0" smtClean="0"/>
              <a:t> a State Transition Diagram. </a:t>
            </a:r>
          </a:p>
          <a:p>
            <a:r>
              <a:rPr lang="en-US" sz="2400" b="1" dirty="0" smtClean="0"/>
              <a:t>    Build</a:t>
            </a:r>
            <a:r>
              <a:rPr lang="en-US" sz="2400" dirty="0" smtClean="0"/>
              <a:t> a State/Excitation Truth Table.</a:t>
            </a:r>
          </a:p>
          <a:p>
            <a:r>
              <a:rPr lang="en-US" sz="2400" dirty="0" smtClean="0"/>
              <a:t>    Simplify expressions for FF inputs for each F/F on K-Maps.</a:t>
            </a:r>
            <a:endParaRPr lang="en-US" sz="2400" dirty="0"/>
          </a:p>
        </p:txBody>
      </p:sp>
      <p:pic>
        <p:nvPicPr>
          <p:cNvPr id="8194" name="Picture 2" descr="State Diagram"/>
          <p:cNvPicPr>
            <a:picLocks noChangeAspect="1" noChangeArrowheads="1"/>
          </p:cNvPicPr>
          <p:nvPr/>
        </p:nvPicPr>
        <p:blipFill>
          <a:blip r:embed="rId3"/>
          <a:srcRect/>
          <a:stretch>
            <a:fillRect/>
          </a:stretch>
        </p:blipFill>
        <p:spPr bwMode="auto">
          <a:xfrm>
            <a:off x="8153400" y="1830999"/>
            <a:ext cx="4000500" cy="3630583"/>
          </a:xfrm>
          <a:prstGeom prst="rect">
            <a:avLst/>
          </a:prstGeom>
          <a:noFill/>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6" name="AutoShape 2" descr="blob:https://web.whatsapp.com/da32dfb1-31f3-415a-a837-b8647fe70ce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srcRect/>
          <a:stretch>
            <a:fillRect/>
          </a:stretch>
        </p:blipFill>
        <p:spPr bwMode="auto">
          <a:xfrm>
            <a:off x="6300787" y="219221"/>
            <a:ext cx="4619625" cy="4933950"/>
          </a:xfrm>
          <a:prstGeom prst="rect">
            <a:avLst/>
          </a:prstGeom>
          <a:noFill/>
          <a:ln w="9525">
            <a:noFill/>
            <a:miter lim="800000"/>
            <a:headEnd/>
            <a:tailEnd/>
          </a:ln>
          <a:effectLst/>
        </p:spPr>
      </p:pic>
      <p:sp>
        <p:nvSpPr>
          <p:cNvPr id="12" name="Rectangle 11"/>
          <p:cNvSpPr/>
          <p:nvPr/>
        </p:nvSpPr>
        <p:spPr>
          <a:xfrm>
            <a:off x="460375" y="1208868"/>
            <a:ext cx="3998852" cy="3139321"/>
          </a:xfrm>
          <a:prstGeom prst="rect">
            <a:avLst/>
          </a:prstGeom>
        </p:spPr>
        <p:txBody>
          <a:bodyPr wrap="none">
            <a:spAutoFit/>
          </a:bodyPr>
          <a:lstStyle/>
          <a:p>
            <a:r>
              <a:rPr lang="en-US" b="1" dirty="0" smtClean="0"/>
              <a:t>3 Bit SYNCHRONOUS COUNTER DESIGN:</a:t>
            </a:r>
          </a:p>
          <a:p>
            <a:endParaRPr lang="en-US" b="1" dirty="0" smtClean="0"/>
          </a:p>
          <a:p>
            <a:r>
              <a:rPr lang="en-US" b="1" dirty="0" smtClean="0"/>
              <a:t>3 Bit can count 000 to 2</a:t>
            </a:r>
            <a:r>
              <a:rPr lang="en-US" b="1" baseline="30000" dirty="0" smtClean="0"/>
              <a:t>n </a:t>
            </a:r>
            <a:r>
              <a:rPr lang="en-US" b="1" dirty="0" smtClean="0"/>
              <a:t> -1</a:t>
            </a:r>
          </a:p>
          <a:p>
            <a:endParaRPr lang="en-US" b="1" dirty="0" smtClean="0"/>
          </a:p>
          <a:p>
            <a:r>
              <a:rPr lang="en-US" b="1" dirty="0" smtClean="0"/>
              <a:t>Count Sequence       000-111</a:t>
            </a:r>
          </a:p>
          <a:p>
            <a:endParaRPr lang="en-US" b="1" dirty="0" smtClean="0"/>
          </a:p>
          <a:p>
            <a:r>
              <a:rPr lang="en-US" b="1" dirty="0" smtClean="0"/>
              <a:t>No. Of Flip Flop = n </a:t>
            </a:r>
          </a:p>
          <a:p>
            <a:endParaRPr lang="en-US" b="1" dirty="0" smtClean="0"/>
          </a:p>
          <a:p>
            <a:r>
              <a:rPr lang="en-US" b="1" dirty="0" smtClean="0"/>
              <a:t>Taking  T FF  for designing</a:t>
            </a:r>
          </a:p>
          <a:p>
            <a:endParaRPr lang="en-US" b="1" dirty="0" smtClean="0"/>
          </a:p>
          <a:p>
            <a:r>
              <a:rPr lang="en-US" b="1" dirty="0" smtClean="0"/>
              <a:t>Consider Excitation Table of TT FF</a:t>
            </a:r>
            <a:endParaRPr lang="en-US" dirty="0"/>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7" name="Picture 1"/>
          <p:cNvPicPr>
            <a:picLocks noChangeAspect="1" noChangeArrowheads="1"/>
          </p:cNvPicPr>
          <p:nvPr/>
        </p:nvPicPr>
        <p:blipFill>
          <a:blip r:embed="rId3"/>
          <a:srcRect/>
          <a:stretch>
            <a:fillRect/>
          </a:stretch>
        </p:blipFill>
        <p:spPr bwMode="auto">
          <a:xfrm>
            <a:off x="1937331" y="1069384"/>
            <a:ext cx="7278107" cy="5026616"/>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8130" name="Picture 2"/>
          <p:cNvPicPr>
            <a:picLocks noChangeAspect="1" noChangeArrowheads="1"/>
          </p:cNvPicPr>
          <p:nvPr/>
        </p:nvPicPr>
        <p:blipFill>
          <a:blip r:embed="rId3"/>
          <a:srcRect/>
          <a:stretch>
            <a:fillRect/>
          </a:stretch>
        </p:blipFill>
        <p:spPr bwMode="auto">
          <a:xfrm>
            <a:off x="7396739" y="990400"/>
            <a:ext cx="4777730" cy="2606878"/>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a:srcRect/>
          <a:stretch>
            <a:fillRect/>
          </a:stretch>
        </p:blipFill>
        <p:spPr bwMode="auto">
          <a:xfrm>
            <a:off x="4270530" y="990400"/>
            <a:ext cx="4260541" cy="2357234"/>
          </a:xfrm>
          <a:prstGeom prst="rect">
            <a:avLst/>
          </a:prstGeom>
          <a:noFill/>
          <a:ln w="9525">
            <a:noFill/>
            <a:miter lim="800000"/>
            <a:headEnd/>
            <a:tailEnd/>
          </a:ln>
          <a:effectLst/>
        </p:spPr>
      </p:pic>
      <p:pic>
        <p:nvPicPr>
          <p:cNvPr id="48132" name="Picture 4"/>
          <p:cNvPicPr>
            <a:picLocks noChangeAspect="1" noChangeArrowheads="1"/>
          </p:cNvPicPr>
          <p:nvPr/>
        </p:nvPicPr>
        <p:blipFill>
          <a:blip r:embed="rId5"/>
          <a:srcRect/>
          <a:stretch>
            <a:fillRect/>
          </a:stretch>
        </p:blipFill>
        <p:spPr bwMode="auto">
          <a:xfrm>
            <a:off x="6049263" y="3597277"/>
            <a:ext cx="5724525" cy="3124200"/>
          </a:xfrm>
          <a:prstGeom prst="rect">
            <a:avLst/>
          </a:prstGeom>
          <a:noFill/>
          <a:ln w="9525">
            <a:noFill/>
            <a:miter lim="800000"/>
            <a:headEnd/>
            <a:tailEnd/>
          </a:ln>
          <a:effectLst/>
        </p:spPr>
      </p:pic>
      <p:pic>
        <p:nvPicPr>
          <p:cNvPr id="14" name="Picture 1"/>
          <p:cNvPicPr>
            <a:picLocks noChangeAspect="1" noChangeArrowheads="1"/>
          </p:cNvPicPr>
          <p:nvPr/>
        </p:nvPicPr>
        <p:blipFill>
          <a:blip r:embed="rId6"/>
          <a:srcRect/>
          <a:stretch>
            <a:fillRect/>
          </a:stretch>
        </p:blipFill>
        <p:spPr bwMode="auto">
          <a:xfrm>
            <a:off x="155575" y="1394847"/>
            <a:ext cx="4991739" cy="4701153"/>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843143" y="1193369"/>
            <a:ext cx="5561779" cy="369332"/>
          </a:xfrm>
          <a:prstGeom prst="rect">
            <a:avLst/>
          </a:prstGeom>
        </p:spPr>
        <p:txBody>
          <a:bodyPr wrap="none">
            <a:spAutoFit/>
          </a:bodyPr>
          <a:lstStyle/>
          <a:p>
            <a:r>
              <a:rPr lang="en-US" b="1" dirty="0" smtClean="0"/>
              <a:t>4 Bit SYNCHRONOUS  UP COUNTER DESIGN using J K FF  :</a:t>
            </a:r>
          </a:p>
        </p:txBody>
      </p:sp>
      <p:pic>
        <p:nvPicPr>
          <p:cNvPr id="57352" name="Picture 8" descr="Circuit Design of a 4-bit Binary Counter Using D Flip-flops - VLSIFacts"/>
          <p:cNvPicPr>
            <a:picLocks noChangeAspect="1" noChangeArrowheads="1"/>
          </p:cNvPicPr>
          <p:nvPr/>
        </p:nvPicPr>
        <p:blipFill>
          <a:blip r:embed="rId3"/>
          <a:srcRect/>
          <a:stretch>
            <a:fillRect/>
          </a:stretch>
        </p:blipFill>
        <p:spPr bwMode="auto">
          <a:xfrm>
            <a:off x="1425379" y="1795177"/>
            <a:ext cx="3416616" cy="3381257"/>
          </a:xfrm>
          <a:prstGeom prst="rect">
            <a:avLst/>
          </a:prstGeom>
          <a:noFill/>
        </p:spPr>
      </p:pic>
      <p:sp>
        <p:nvSpPr>
          <p:cNvPr id="17" name="TextBox 16"/>
          <p:cNvSpPr txBox="1"/>
          <p:nvPr/>
        </p:nvSpPr>
        <p:spPr>
          <a:xfrm>
            <a:off x="6400801" y="1193369"/>
            <a:ext cx="5606468" cy="3416320"/>
          </a:xfrm>
          <a:prstGeom prst="rect">
            <a:avLst/>
          </a:prstGeom>
          <a:noFill/>
        </p:spPr>
        <p:txBody>
          <a:bodyPr wrap="square" rtlCol="0">
            <a:spAutoFit/>
          </a:bodyPr>
          <a:lstStyle/>
          <a:p>
            <a:r>
              <a:rPr lang="en-US" dirty="0" smtClean="0"/>
              <a:t>Total States= 16</a:t>
            </a:r>
          </a:p>
          <a:p>
            <a:endParaRPr lang="en-US" dirty="0" smtClean="0"/>
          </a:p>
          <a:p>
            <a:r>
              <a:rPr lang="en-US" dirty="0" smtClean="0"/>
              <a:t>Count From 0000-1111 0-2</a:t>
            </a:r>
            <a:r>
              <a:rPr lang="en-US" baseline="30000" dirty="0" smtClean="0"/>
              <a:t>n </a:t>
            </a:r>
            <a:r>
              <a:rPr lang="en-US" dirty="0" smtClean="0"/>
              <a:t>-1(0- -15)</a:t>
            </a:r>
          </a:p>
          <a:p>
            <a:r>
              <a:rPr lang="en-US" dirty="0" smtClean="0"/>
              <a:t>Highest No. 15</a:t>
            </a:r>
          </a:p>
          <a:p>
            <a:r>
              <a:rPr lang="en-US" dirty="0" smtClean="0"/>
              <a:t>2</a:t>
            </a:r>
            <a:r>
              <a:rPr lang="en-US" baseline="30000" dirty="0" smtClean="0"/>
              <a:t> n </a:t>
            </a:r>
            <a:r>
              <a:rPr lang="en-US" dirty="0" smtClean="0"/>
              <a:t> &gt;0r = N  (no. of states 16) </a:t>
            </a:r>
            <a:endParaRPr lang="en-US" baseline="30000" dirty="0" smtClean="0"/>
          </a:p>
          <a:p>
            <a:r>
              <a:rPr lang="en-US" dirty="0" smtClean="0"/>
              <a:t>n-=4</a:t>
            </a:r>
          </a:p>
          <a:p>
            <a:r>
              <a:rPr lang="en-US" dirty="0" smtClean="0"/>
              <a:t>No. Of FF Required  4   </a:t>
            </a:r>
          </a:p>
          <a:p>
            <a:endParaRPr lang="en-US" dirty="0" smtClean="0"/>
          </a:p>
          <a:p>
            <a:r>
              <a:rPr lang="en-US" dirty="0" smtClean="0"/>
              <a:t>Select Type o FF-JK FF</a:t>
            </a:r>
          </a:p>
          <a:p>
            <a:r>
              <a:rPr lang="en-US" dirty="0" smtClean="0"/>
              <a:t>Make Excitation Table</a:t>
            </a:r>
          </a:p>
          <a:p>
            <a:endParaRPr lang="en-US" dirty="0" smtClean="0"/>
          </a:p>
          <a:p>
            <a:endParaRPr lang="en-US" dirty="0"/>
          </a:p>
        </p:txBody>
      </p:sp>
      <p:pic>
        <p:nvPicPr>
          <p:cNvPr id="18" name="Picture 8"/>
          <p:cNvPicPr>
            <a:picLocks noChangeAspect="1" noChangeArrowheads="1"/>
          </p:cNvPicPr>
          <p:nvPr/>
        </p:nvPicPr>
        <p:blipFill>
          <a:blip r:embed="rId4"/>
          <a:srcRect/>
          <a:stretch>
            <a:fillRect/>
          </a:stretch>
        </p:blipFill>
        <p:spPr bwMode="auto">
          <a:xfrm>
            <a:off x="6468051" y="4002437"/>
            <a:ext cx="3381375" cy="1828800"/>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10" name="TextBox 9"/>
          <p:cNvSpPr txBox="1"/>
          <p:nvPr/>
        </p:nvSpPr>
        <p:spPr>
          <a:xfrm>
            <a:off x="1000406" y="1037795"/>
            <a:ext cx="8001000" cy="1077218"/>
          </a:xfrm>
          <a:prstGeom prst="rect">
            <a:avLst/>
          </a:prstGeom>
          <a:noFill/>
        </p:spPr>
        <p:txBody>
          <a:bodyPr wrap="square" rtlCol="0">
            <a:spAutoFit/>
          </a:bodyPr>
          <a:lstStyle/>
          <a:p>
            <a:endParaRPr lang="en-US" sz="2400" b="1" dirty="0" smtClean="0">
              <a:latin typeface="Times New Roman" pitchFamily="18" charset="0"/>
              <a:cs typeface="Times New Roman" pitchFamily="18" charset="0"/>
            </a:endParaRPr>
          </a:p>
          <a:p>
            <a:r>
              <a:rPr lang="en-US" sz="2000" b="1" u="sng" dirty="0" smtClean="0">
                <a:latin typeface="Times New Roman" pitchFamily="18" charset="0"/>
                <a:cs typeface="Times New Roman" pitchFamily="18" charset="0"/>
              </a:rPr>
              <a:t>SYLLABUS CONTENT-</a:t>
            </a:r>
            <a:endParaRPr lang="en-US" sz="2000" b="1" u="sng" dirty="0"/>
          </a:p>
          <a:p>
            <a:endParaRPr lang="en-US" sz="2000" b="1" u="sng" dirty="0"/>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25601" name="Rectangle 1"/>
          <p:cNvSpPr>
            <a:spLocks noChangeArrowheads="1"/>
          </p:cNvSpPr>
          <p:nvPr/>
        </p:nvSpPr>
        <p:spPr bwMode="auto">
          <a:xfrm>
            <a:off x="211266" y="2115013"/>
            <a:ext cx="1155194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b="1" dirty="0" smtClean="0"/>
              <a:t>Registers and Counters : Asynchronous and Synchronous counter, counters with MOD </a:t>
            </a:r>
            <a:r>
              <a:rPr lang="en-US" sz="2000" dirty="0" smtClean="0"/>
              <a:t>numbers, Down counter, UP/DOWN counter, propagation delay in ripple counter, programmable counter, Pre- settable counter, BCD counter, cascading, counter </a:t>
            </a:r>
            <a:r>
              <a:rPr lang="en-US" sz="2000" dirty="0" err="1" smtClean="0"/>
              <a:t>applications,Decoding</a:t>
            </a:r>
            <a:r>
              <a:rPr lang="en-US" sz="2000" dirty="0" smtClean="0"/>
              <a:t> in counter, Decoding glitches, Ring Counter, Johnson counter, Rotate left &amp; Rotate right counter, Registers – Buffer, Shift left, shift right, shift left/Right registers, parallel in parallel out, serial in serial out, parallel in serial out, serial in parallel out registers.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839022" y="1008703"/>
            <a:ext cx="5918415" cy="369332"/>
          </a:xfrm>
          <a:prstGeom prst="rect">
            <a:avLst/>
          </a:prstGeom>
        </p:spPr>
        <p:txBody>
          <a:bodyPr wrap="none">
            <a:spAutoFit/>
          </a:bodyPr>
          <a:lstStyle/>
          <a:p>
            <a:r>
              <a:rPr lang="en-US" b="1" dirty="0" smtClean="0"/>
              <a:t>Analysis of 4 Bit SYNCHRONOUS  UP COUNTER  using J K FF  :</a:t>
            </a:r>
          </a:p>
        </p:txBody>
      </p:sp>
      <p:pic>
        <p:nvPicPr>
          <p:cNvPr id="35841" name="Picture 1"/>
          <p:cNvPicPr>
            <a:picLocks noChangeAspect="1" noChangeArrowheads="1"/>
          </p:cNvPicPr>
          <p:nvPr/>
        </p:nvPicPr>
        <p:blipFill>
          <a:blip r:embed="rId3"/>
          <a:srcRect/>
          <a:stretch>
            <a:fillRect/>
          </a:stretch>
        </p:blipFill>
        <p:spPr bwMode="auto">
          <a:xfrm>
            <a:off x="2188005" y="1323573"/>
            <a:ext cx="8071873" cy="5032780"/>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60375" y="1199775"/>
            <a:ext cx="5653214" cy="369332"/>
          </a:xfrm>
          <a:prstGeom prst="rect">
            <a:avLst/>
          </a:prstGeom>
        </p:spPr>
        <p:txBody>
          <a:bodyPr wrap="none">
            <a:spAutoFit/>
          </a:bodyPr>
          <a:lstStyle/>
          <a:p>
            <a:r>
              <a:rPr lang="en-US" b="1" dirty="0" smtClean="0"/>
              <a:t> DESIGN OF MOD  Counter using J K FF  :   MOD 5 Counter</a:t>
            </a:r>
          </a:p>
        </p:txBody>
      </p:sp>
      <p:pic>
        <p:nvPicPr>
          <p:cNvPr id="1028" name="Picture 4"/>
          <p:cNvPicPr>
            <a:picLocks noChangeAspect="1" noChangeArrowheads="1"/>
          </p:cNvPicPr>
          <p:nvPr/>
        </p:nvPicPr>
        <p:blipFill>
          <a:blip r:embed="rId3"/>
          <a:srcRect/>
          <a:stretch>
            <a:fillRect/>
          </a:stretch>
        </p:blipFill>
        <p:spPr bwMode="auto">
          <a:xfrm>
            <a:off x="1623006" y="1876847"/>
            <a:ext cx="6987594" cy="4219153"/>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362" name="AutoShape 2" descr="blob:https://web.whatsapp.com/9f2ee8fc-de75-4cc8-9195-a151926c1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blob:https://web.whatsapp.com/9f2ee8fc-de75-4cc8-9195-a151926c1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blob:https://web.whatsapp.com/9f2ee8fc-de75-4cc8-9195-a151926c1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4535805" y="1611824"/>
          <a:ext cx="7235190" cy="3998705"/>
        </p:xfrm>
        <a:graphic>
          <a:graphicData uri="http://schemas.openxmlformats.org/drawingml/2006/table">
            <a:tbl>
              <a:tblPr/>
              <a:tblGrid>
                <a:gridCol w="690061"/>
                <a:gridCol w="694708"/>
                <a:gridCol w="700517"/>
                <a:gridCol w="776029"/>
                <a:gridCol w="705164"/>
                <a:gridCol w="698194"/>
                <a:gridCol w="470496"/>
                <a:gridCol w="492569"/>
                <a:gridCol w="471658"/>
                <a:gridCol w="522774"/>
                <a:gridCol w="480952"/>
                <a:gridCol w="532068"/>
              </a:tblGrid>
              <a:tr h="633713">
                <a:tc>
                  <a:txBody>
                    <a:bodyPr/>
                    <a:lstStyle/>
                    <a:p>
                      <a:pPr marL="0" marR="0" algn="l">
                        <a:lnSpc>
                          <a:spcPct val="115000"/>
                        </a:lnSpc>
                        <a:spcBef>
                          <a:spcPts val="0"/>
                        </a:spcBef>
                        <a:spcAft>
                          <a:spcPts val="0"/>
                        </a:spcAft>
                      </a:pPr>
                      <a:r>
                        <a:rPr lang="en-US" sz="2400" dirty="0">
                          <a:latin typeface="Calibri"/>
                          <a:ea typeface="Times New Roman"/>
                          <a:cs typeface="Times New Roman"/>
                        </a:rPr>
                        <a:t>QC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QB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QA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QC+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QB+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QA+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Jc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Kc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JB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KB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JA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56">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368" name="Picture 8"/>
          <p:cNvPicPr>
            <a:picLocks noChangeAspect="1" noChangeArrowheads="1"/>
          </p:cNvPicPr>
          <p:nvPr/>
        </p:nvPicPr>
        <p:blipFill>
          <a:blip r:embed="rId3"/>
          <a:srcRect/>
          <a:stretch>
            <a:fillRect/>
          </a:stretch>
        </p:blipFill>
        <p:spPr bwMode="auto">
          <a:xfrm>
            <a:off x="657225" y="2514600"/>
            <a:ext cx="3381375" cy="1828800"/>
          </a:xfrm>
          <a:prstGeom prst="rect">
            <a:avLst/>
          </a:prstGeom>
          <a:noFill/>
          <a:ln w="9525">
            <a:noFill/>
            <a:miter lim="800000"/>
            <a:headEnd/>
            <a:tailEnd/>
          </a:ln>
          <a:effectLst/>
        </p:spPr>
      </p:pic>
      <p:sp>
        <p:nvSpPr>
          <p:cNvPr id="17" name="TextBox 16"/>
          <p:cNvSpPr txBox="1"/>
          <p:nvPr/>
        </p:nvSpPr>
        <p:spPr>
          <a:xfrm>
            <a:off x="6649440" y="976207"/>
            <a:ext cx="3007919" cy="461665"/>
          </a:xfrm>
          <a:prstGeom prst="rect">
            <a:avLst/>
          </a:prstGeom>
          <a:noFill/>
        </p:spPr>
        <p:txBody>
          <a:bodyPr wrap="square" rtlCol="0">
            <a:spAutoFit/>
          </a:bodyPr>
          <a:lstStyle/>
          <a:p>
            <a:r>
              <a:rPr lang="en-US" sz="2400" b="1" dirty="0" smtClean="0"/>
              <a:t>Counter Table </a:t>
            </a:r>
            <a:endParaRPr lang="en-US" sz="2400" b="1" dirty="0"/>
          </a:p>
        </p:txBody>
      </p:sp>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3313" name="Picture 1"/>
          <p:cNvPicPr>
            <a:picLocks noChangeAspect="1" noChangeArrowheads="1"/>
          </p:cNvPicPr>
          <p:nvPr/>
        </p:nvPicPr>
        <p:blipFill>
          <a:blip r:embed="rId3"/>
          <a:srcRect/>
          <a:stretch>
            <a:fillRect/>
          </a:stretch>
        </p:blipFill>
        <p:spPr bwMode="auto">
          <a:xfrm>
            <a:off x="460375" y="1035642"/>
            <a:ext cx="4381620" cy="2240981"/>
          </a:xfrm>
          <a:prstGeom prst="rect">
            <a:avLst/>
          </a:prstGeom>
          <a:noFill/>
          <a:ln w="9525">
            <a:noFill/>
            <a:miter lim="800000"/>
            <a:headEnd/>
            <a:tailEnd/>
          </a:ln>
          <a:effectLst/>
        </p:spPr>
      </p:pic>
      <p:pic>
        <p:nvPicPr>
          <p:cNvPr id="13314" name="Picture 2"/>
          <p:cNvPicPr>
            <a:picLocks noChangeAspect="1" noChangeArrowheads="1"/>
          </p:cNvPicPr>
          <p:nvPr/>
        </p:nvPicPr>
        <p:blipFill>
          <a:blip r:embed="rId4"/>
          <a:srcRect/>
          <a:stretch>
            <a:fillRect/>
          </a:stretch>
        </p:blipFill>
        <p:spPr bwMode="auto">
          <a:xfrm>
            <a:off x="6585532" y="1020145"/>
            <a:ext cx="5013300" cy="2358486"/>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211267" y="3200400"/>
            <a:ext cx="5162550" cy="2895600"/>
          </a:xfrm>
          <a:prstGeom prst="rect">
            <a:avLst/>
          </a:prstGeom>
          <a:noFill/>
          <a:ln w="9525">
            <a:noFill/>
            <a:miter lim="800000"/>
            <a:headEnd/>
            <a:tailEnd/>
          </a:ln>
          <a:effectLst/>
        </p:spPr>
      </p:pic>
      <p:pic>
        <p:nvPicPr>
          <p:cNvPr id="13319" name="Picture 7"/>
          <p:cNvPicPr>
            <a:picLocks noChangeAspect="1" noChangeArrowheads="1"/>
          </p:cNvPicPr>
          <p:nvPr/>
        </p:nvPicPr>
        <p:blipFill>
          <a:blip r:embed="rId6"/>
          <a:srcRect/>
          <a:stretch>
            <a:fillRect/>
          </a:stretch>
        </p:blipFill>
        <p:spPr bwMode="auto">
          <a:xfrm>
            <a:off x="6198157" y="3609975"/>
            <a:ext cx="5400675" cy="2486025"/>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6467951" y="1169476"/>
            <a:ext cx="5334385" cy="261211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855426" y="1169476"/>
            <a:ext cx="5038725" cy="3124200"/>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6045133" y="1304602"/>
            <a:ext cx="6003029" cy="35337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1603139" y="5022852"/>
            <a:ext cx="1771650" cy="13335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a:srcRect/>
          <a:stretch>
            <a:fillRect/>
          </a:stretch>
        </p:blipFill>
        <p:spPr bwMode="auto">
          <a:xfrm>
            <a:off x="460375" y="1304602"/>
            <a:ext cx="6334125" cy="2790825"/>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50" name="AutoShape 2" descr="C:\Users\win-7\Desktop\four-bit-up-counter.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Users\win-7\Desktop\four-bit-up-counter.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30096" y="791541"/>
            <a:ext cx="7417159" cy="1569660"/>
          </a:xfrm>
          <a:prstGeom prst="rect">
            <a:avLst/>
          </a:prstGeom>
          <a:noFill/>
        </p:spPr>
        <p:txBody>
          <a:bodyPr wrap="none" rtlCol="0">
            <a:spAutoFit/>
          </a:bodyPr>
          <a:lstStyle/>
          <a:p>
            <a:r>
              <a:rPr lang="en-US" sz="2400" b="1" dirty="0" smtClean="0"/>
              <a:t>4 Bit Asynchronous UP Counter</a:t>
            </a:r>
          </a:p>
          <a:p>
            <a:r>
              <a:rPr lang="en-US" sz="2400" dirty="0" smtClean="0"/>
              <a:t>J=k=1,   Negative Edge Triggering and take output from Q, </a:t>
            </a:r>
          </a:p>
          <a:p>
            <a:r>
              <a:rPr lang="en-US" sz="2400" dirty="0" smtClean="0"/>
              <a:t>Remaining FF CLK from previous FF Q</a:t>
            </a:r>
          </a:p>
          <a:p>
            <a:endParaRPr lang="en-US" sz="2400" dirty="0"/>
          </a:p>
        </p:txBody>
      </p:sp>
      <p:pic>
        <p:nvPicPr>
          <p:cNvPr id="2054" name="Picture 6"/>
          <p:cNvPicPr>
            <a:picLocks noChangeAspect="1" noChangeArrowheads="1"/>
          </p:cNvPicPr>
          <p:nvPr/>
        </p:nvPicPr>
        <p:blipFill>
          <a:blip r:embed="rId3"/>
          <a:srcRect/>
          <a:stretch>
            <a:fillRect/>
          </a:stretch>
        </p:blipFill>
        <p:spPr bwMode="auto">
          <a:xfrm>
            <a:off x="8850015" y="961971"/>
            <a:ext cx="2965672" cy="5759506"/>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a:srcRect/>
          <a:stretch>
            <a:fillRect/>
          </a:stretch>
        </p:blipFill>
        <p:spPr bwMode="auto">
          <a:xfrm>
            <a:off x="1011237" y="4150757"/>
            <a:ext cx="7142163" cy="23145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rcRect/>
          <a:stretch>
            <a:fillRect/>
          </a:stretch>
        </p:blipFill>
        <p:spPr bwMode="auto">
          <a:xfrm>
            <a:off x="235752" y="2169763"/>
            <a:ext cx="7113587" cy="1980994"/>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27</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9874" name="Picture 2"/>
          <p:cNvPicPr>
            <a:picLocks noChangeAspect="1" noChangeArrowheads="1"/>
          </p:cNvPicPr>
          <p:nvPr/>
        </p:nvPicPr>
        <p:blipFill>
          <a:blip r:embed="rId3"/>
          <a:srcRect/>
          <a:stretch>
            <a:fillRect/>
          </a:stretch>
        </p:blipFill>
        <p:spPr bwMode="auto">
          <a:xfrm>
            <a:off x="136417" y="2732049"/>
            <a:ext cx="7804365" cy="3363951"/>
          </a:xfrm>
          <a:prstGeom prst="rect">
            <a:avLst/>
          </a:prstGeom>
          <a:noFill/>
          <a:ln w="9525">
            <a:noFill/>
            <a:miter lim="800000"/>
            <a:headEnd/>
            <a:tailEnd/>
          </a:ln>
          <a:effectLst/>
        </p:spPr>
      </p:pic>
      <p:sp>
        <p:nvSpPr>
          <p:cNvPr id="12" name="TextBox 11"/>
          <p:cNvSpPr txBox="1"/>
          <p:nvPr/>
        </p:nvSpPr>
        <p:spPr>
          <a:xfrm>
            <a:off x="852406" y="1115878"/>
            <a:ext cx="10501393" cy="1200329"/>
          </a:xfrm>
          <a:prstGeom prst="rect">
            <a:avLst/>
          </a:prstGeom>
          <a:noFill/>
        </p:spPr>
        <p:txBody>
          <a:bodyPr wrap="square" rtlCol="0">
            <a:spAutoFit/>
          </a:bodyPr>
          <a:lstStyle/>
          <a:p>
            <a:r>
              <a:rPr lang="en-US" sz="2400" b="1" dirty="0" smtClean="0"/>
              <a:t>4 Bit Asynchronous UP Counter: </a:t>
            </a:r>
          </a:p>
          <a:p>
            <a:r>
              <a:rPr lang="en-US" sz="2400" dirty="0" smtClean="0"/>
              <a:t>J=k=1,   Positive Edge Triggering and take output from Q, Remaining FF CLK from previous FF Q’</a:t>
            </a:r>
            <a:endParaRPr lang="en-US" sz="2400" dirty="0"/>
          </a:p>
        </p:txBody>
      </p:sp>
      <p:pic>
        <p:nvPicPr>
          <p:cNvPr id="14" name="Picture 6"/>
          <p:cNvPicPr>
            <a:picLocks noChangeAspect="1" noChangeArrowheads="1"/>
          </p:cNvPicPr>
          <p:nvPr/>
        </p:nvPicPr>
        <p:blipFill>
          <a:blip r:embed="rId4"/>
          <a:srcRect/>
          <a:stretch>
            <a:fillRect/>
          </a:stretch>
        </p:blipFill>
        <p:spPr bwMode="auto">
          <a:xfrm>
            <a:off x="8850015" y="961971"/>
            <a:ext cx="2965672" cy="5759506"/>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28</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1922" name="Picture 2" descr="The Q outputs generate an up-counting sequence."/>
          <p:cNvPicPr>
            <a:picLocks noChangeAspect="1" noChangeArrowheads="1"/>
          </p:cNvPicPr>
          <p:nvPr/>
        </p:nvPicPr>
        <p:blipFill>
          <a:blip r:embed="rId3"/>
          <a:srcRect/>
          <a:stretch>
            <a:fillRect/>
          </a:stretch>
        </p:blipFill>
        <p:spPr bwMode="auto">
          <a:xfrm>
            <a:off x="0" y="1586501"/>
            <a:ext cx="6876087" cy="3686176"/>
          </a:xfrm>
          <a:prstGeom prst="rect">
            <a:avLst/>
          </a:prstGeom>
          <a:noFill/>
        </p:spPr>
      </p:pic>
      <p:sp>
        <p:nvSpPr>
          <p:cNvPr id="12" name="TextBox 11"/>
          <p:cNvSpPr txBox="1"/>
          <p:nvPr/>
        </p:nvSpPr>
        <p:spPr>
          <a:xfrm>
            <a:off x="460375" y="847524"/>
            <a:ext cx="5304994" cy="461665"/>
          </a:xfrm>
          <a:prstGeom prst="rect">
            <a:avLst/>
          </a:prstGeom>
          <a:noFill/>
        </p:spPr>
        <p:txBody>
          <a:bodyPr wrap="square" rtlCol="0">
            <a:spAutoFit/>
          </a:bodyPr>
          <a:lstStyle/>
          <a:p>
            <a:r>
              <a:rPr lang="en-US" sz="2400" b="1" dirty="0" smtClean="0"/>
              <a:t>Asynchronous UP and Down Counter:</a:t>
            </a:r>
            <a:r>
              <a:rPr lang="en-US" sz="2400" dirty="0" smtClean="0"/>
              <a:t> </a:t>
            </a:r>
            <a:endParaRPr lang="en-US" sz="2400" dirty="0"/>
          </a:p>
        </p:txBody>
      </p:sp>
      <p:pic>
        <p:nvPicPr>
          <p:cNvPr id="81924" name="Picture 4" descr="https://www.allaboutcircuits.com/uploads/articles/AC_simul_2.jpg"/>
          <p:cNvPicPr>
            <a:picLocks noChangeAspect="1" noChangeArrowheads="1"/>
          </p:cNvPicPr>
          <p:nvPr/>
        </p:nvPicPr>
        <p:blipFill>
          <a:blip r:embed="rId4"/>
          <a:srcRect/>
          <a:stretch>
            <a:fillRect/>
          </a:stretch>
        </p:blipFill>
        <p:spPr bwMode="auto">
          <a:xfrm>
            <a:off x="6876087" y="1560460"/>
            <a:ext cx="5172075" cy="4229101"/>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843143" y="1193369"/>
            <a:ext cx="6168099" cy="369332"/>
          </a:xfrm>
          <a:prstGeom prst="rect">
            <a:avLst/>
          </a:prstGeom>
        </p:spPr>
        <p:txBody>
          <a:bodyPr wrap="none">
            <a:spAutoFit/>
          </a:bodyPr>
          <a:lstStyle/>
          <a:p>
            <a:r>
              <a:rPr lang="en-US" b="1" dirty="0" smtClean="0"/>
              <a:t>4 Bit ASYNCHRONOUS  DOWN  COUNTER DESIGN using J K FF  :</a:t>
            </a:r>
          </a:p>
        </p:txBody>
      </p:sp>
      <p:pic>
        <p:nvPicPr>
          <p:cNvPr id="5122" name="Picture 2" descr="C:\Users\win-7\Desktop\download (2).png"/>
          <p:cNvPicPr>
            <a:picLocks noChangeAspect="1" noChangeArrowheads="1"/>
          </p:cNvPicPr>
          <p:nvPr/>
        </p:nvPicPr>
        <p:blipFill>
          <a:blip r:embed="rId3"/>
          <a:srcRect/>
          <a:stretch>
            <a:fillRect/>
          </a:stretch>
        </p:blipFill>
        <p:spPr bwMode="auto">
          <a:xfrm>
            <a:off x="460375" y="1795175"/>
            <a:ext cx="7547600" cy="3379522"/>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43627" y="1562701"/>
            <a:ext cx="3704535" cy="389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898903" y="1534332"/>
            <a:ext cx="10724826" cy="1569660"/>
          </a:xfrm>
          <a:prstGeom prst="rect">
            <a:avLst/>
          </a:prstGeom>
        </p:spPr>
        <p:txBody>
          <a:bodyPr wrap="square">
            <a:spAutoFit/>
          </a:bodyPr>
          <a:lstStyle/>
          <a:p>
            <a:pPr algn="just"/>
            <a:r>
              <a:rPr lang="en-US" sz="2400" b="1" dirty="0" smtClean="0"/>
              <a:t>Shift Register</a:t>
            </a:r>
            <a:r>
              <a:rPr lang="en-US" sz="2400" dirty="0" smtClean="0"/>
              <a:t> is a group of flip flops used to store multiple bits of data. The bits stored in such </a:t>
            </a:r>
            <a:r>
              <a:rPr lang="en-US" sz="2400" b="1" dirty="0" smtClean="0"/>
              <a:t>registers</a:t>
            </a:r>
            <a:r>
              <a:rPr lang="en-US" sz="2400" dirty="0" smtClean="0"/>
              <a:t> can be made to move within the </a:t>
            </a:r>
            <a:r>
              <a:rPr lang="en-US" sz="2400" b="1" dirty="0" smtClean="0"/>
              <a:t>registers</a:t>
            </a:r>
            <a:r>
              <a:rPr lang="en-US" sz="2400" dirty="0" smtClean="0"/>
              <a:t> and in/out of the </a:t>
            </a:r>
            <a:r>
              <a:rPr lang="en-US" sz="2400" b="1" dirty="0" smtClean="0"/>
              <a:t>registers</a:t>
            </a:r>
            <a:r>
              <a:rPr lang="en-US" sz="2400" dirty="0" smtClean="0"/>
              <a:t> by applying clock pulses. An n-bit </a:t>
            </a:r>
            <a:r>
              <a:rPr lang="en-US" sz="2400" b="1" dirty="0" smtClean="0"/>
              <a:t>shift register</a:t>
            </a:r>
            <a:r>
              <a:rPr lang="en-US" sz="2400" dirty="0" smtClean="0"/>
              <a:t> can be formed by connecting n flip-flops where each flip flop stores a single bit of data</a:t>
            </a:r>
            <a:endParaRPr lang="en-US" sz="2400" dirty="0"/>
          </a:p>
        </p:txBody>
      </p:sp>
      <p:sp>
        <p:nvSpPr>
          <p:cNvPr id="14" name="Rectangle 13"/>
          <p:cNvSpPr/>
          <p:nvPr/>
        </p:nvSpPr>
        <p:spPr>
          <a:xfrm>
            <a:off x="898903" y="3705999"/>
            <a:ext cx="10454897" cy="1569660"/>
          </a:xfrm>
          <a:prstGeom prst="rect">
            <a:avLst/>
          </a:prstGeom>
        </p:spPr>
        <p:txBody>
          <a:bodyPr wrap="square">
            <a:spAutoFit/>
          </a:bodyPr>
          <a:lstStyle/>
          <a:p>
            <a:pPr algn="just"/>
            <a:r>
              <a:rPr lang="en-US" sz="2400" b="1" dirty="0" smtClean="0"/>
              <a:t>Use : </a:t>
            </a:r>
            <a:r>
              <a:rPr lang="en-US" sz="2400" dirty="0" smtClean="0"/>
              <a:t>Shift Registers are used for data </a:t>
            </a:r>
            <a:r>
              <a:rPr lang="en-US" sz="2400" b="1" dirty="0" smtClean="0"/>
              <a:t>storage</a:t>
            </a:r>
            <a:r>
              <a:rPr lang="en-US" sz="2400" dirty="0" smtClean="0"/>
              <a:t> or for the movement of data and are therefore commonly used inside calculators or computers to store data such as two binary numbers before they are added together, or to convert the data from either a serial to parallel or parallel to serial format</a:t>
            </a:r>
            <a:endParaRPr lang="en-US" sz="2400" dirty="0"/>
          </a:p>
        </p:txBody>
      </p:sp>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319758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9"/>
          <p:cNvSpPr/>
          <p:nvPr/>
        </p:nvSpPr>
        <p:spPr>
          <a:xfrm>
            <a:off x="744545" y="1255363"/>
            <a:ext cx="10956675" cy="1292662"/>
          </a:xfrm>
          <a:prstGeom prst="rect">
            <a:avLst/>
          </a:prstGeom>
        </p:spPr>
        <p:txBody>
          <a:bodyPr wrap="square">
            <a:spAutoFit/>
          </a:bodyPr>
          <a:lstStyle/>
          <a:p>
            <a:r>
              <a:rPr lang="en-US" sz="2400" b="1" dirty="0" smtClean="0"/>
              <a:t>BCD counters</a:t>
            </a:r>
            <a:r>
              <a:rPr lang="en-US" b="1" dirty="0" smtClean="0"/>
              <a:t>: It</a:t>
            </a:r>
            <a:r>
              <a:rPr lang="en-US" dirty="0" smtClean="0"/>
              <a:t> follow a sequence of ten states and count using </a:t>
            </a:r>
            <a:r>
              <a:rPr lang="en-US" b="1" dirty="0" smtClean="0"/>
              <a:t>BCD</a:t>
            </a:r>
            <a:r>
              <a:rPr lang="en-US" dirty="0" smtClean="0"/>
              <a:t> numbers from 0000 to 1001 and then returns to 0000 and repeats. Such a </a:t>
            </a:r>
            <a:r>
              <a:rPr lang="en-US" b="1" dirty="0" smtClean="0"/>
              <a:t>counter</a:t>
            </a:r>
            <a:r>
              <a:rPr lang="en-US" dirty="0" smtClean="0"/>
              <a:t> must </a:t>
            </a:r>
            <a:r>
              <a:rPr lang="en-US" b="1" dirty="0" smtClean="0"/>
              <a:t>have</a:t>
            </a:r>
            <a:r>
              <a:rPr lang="en-US" dirty="0" smtClean="0"/>
              <a:t> at least four flip-flops to represent each decimal digit, since a decimal digit is represented by a binary code with at least four bits giving a MOD-10 count.</a:t>
            </a:r>
          </a:p>
          <a:p>
            <a:r>
              <a:rPr lang="en-US" dirty="0" smtClean="0"/>
              <a:t>It is also known as Decade counter</a:t>
            </a:r>
            <a:endParaRPr lang="en-US" dirty="0"/>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C:\Users\win-7\Desktop\State-Diagram-for-the-Decade-Counter.png"/>
          <p:cNvPicPr>
            <a:picLocks noChangeAspect="1" noChangeArrowheads="1"/>
          </p:cNvPicPr>
          <p:nvPr/>
        </p:nvPicPr>
        <p:blipFill>
          <a:blip r:embed="rId3"/>
          <a:srcRect/>
          <a:stretch>
            <a:fillRect/>
          </a:stretch>
        </p:blipFill>
        <p:spPr bwMode="auto">
          <a:xfrm>
            <a:off x="3374789" y="2548025"/>
            <a:ext cx="4009020" cy="3046863"/>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748825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31</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8"/>
          <p:cNvPicPr>
            <a:picLocks noChangeAspect="1" noChangeArrowheads="1"/>
          </p:cNvPicPr>
          <p:nvPr/>
        </p:nvPicPr>
        <p:blipFill>
          <a:blip r:embed="rId3"/>
          <a:srcRect/>
          <a:stretch>
            <a:fillRect/>
          </a:stretch>
        </p:blipFill>
        <p:spPr bwMode="auto">
          <a:xfrm>
            <a:off x="155575" y="2100020"/>
            <a:ext cx="2262161" cy="1464590"/>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2247110" y="1442545"/>
          <a:ext cx="9801051" cy="4793973"/>
        </p:xfrm>
        <a:graphic>
          <a:graphicData uri="http://schemas.openxmlformats.org/drawingml/2006/table">
            <a:tbl>
              <a:tblPr/>
              <a:tblGrid>
                <a:gridCol w="564539"/>
                <a:gridCol w="560915"/>
                <a:gridCol w="562726"/>
                <a:gridCol w="659748"/>
                <a:gridCol w="698556"/>
                <a:gridCol w="814983"/>
                <a:gridCol w="679153"/>
                <a:gridCol w="756770"/>
                <a:gridCol w="640344"/>
                <a:gridCol w="737362"/>
                <a:gridCol w="756771"/>
                <a:gridCol w="503409"/>
                <a:gridCol w="433953"/>
                <a:gridCol w="464949"/>
                <a:gridCol w="480448"/>
                <a:gridCol w="486425"/>
              </a:tblGrid>
              <a:tr h="587733">
                <a:tc>
                  <a:txBody>
                    <a:bodyPr/>
                    <a:lstStyle/>
                    <a:p>
                      <a:pPr marL="0" marR="0" algn="l">
                        <a:lnSpc>
                          <a:spcPct val="115000"/>
                        </a:lnSpc>
                        <a:spcBef>
                          <a:spcPts val="0"/>
                        </a:spcBef>
                        <a:spcAft>
                          <a:spcPts val="0"/>
                        </a:spcAft>
                      </a:pPr>
                      <a:r>
                        <a:rPr lang="en-US" sz="2400" dirty="0">
                          <a:latin typeface="Calibri"/>
                          <a:ea typeface="Times New Roman"/>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A+</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JA</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KA</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JB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KB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JC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buFont typeface="Arial" pitchFamily="34" charset="0"/>
                        <a:buNone/>
                      </a:pPr>
                      <a:r>
                        <a:rPr lang="en-US" sz="2400" dirty="0" smtClean="0">
                          <a:latin typeface="Calibri"/>
                          <a:ea typeface="Times New Roman"/>
                          <a:cs typeface="Times New Roman"/>
                        </a:rPr>
                        <a:t>KC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buFont typeface="Arial" pitchFamily="34" charset="0"/>
                        <a:buNone/>
                      </a:pPr>
                      <a:r>
                        <a:rPr lang="en-US" sz="2400" dirty="0" smtClean="0">
                          <a:latin typeface="Calibri"/>
                          <a:ea typeface="Times New Roman"/>
                          <a:cs typeface="Times New Roman"/>
                        </a:rPr>
                        <a:t>JD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buFont typeface="Arial" pitchFamily="34" charset="0"/>
                        <a:buNone/>
                      </a:pPr>
                      <a:r>
                        <a:rPr lang="en-US" sz="2400" dirty="0" smtClean="0">
                          <a:latin typeface="Calibri"/>
                          <a:ea typeface="Times New Roman"/>
                          <a:cs typeface="Times New Roman"/>
                        </a:rPr>
                        <a:t>KD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16">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X</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1</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20338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srcRect/>
          <a:stretch>
            <a:fillRect/>
          </a:stretch>
        </p:blipFill>
        <p:spPr bwMode="auto">
          <a:xfrm>
            <a:off x="627643" y="847524"/>
            <a:ext cx="2619375" cy="2362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374789" y="847524"/>
            <a:ext cx="2533650" cy="24003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908439" y="704649"/>
            <a:ext cx="2486025" cy="2438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8394464" y="742749"/>
            <a:ext cx="2562225" cy="25050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460375" y="3247824"/>
            <a:ext cx="2562225" cy="23431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3022600" y="3209724"/>
            <a:ext cx="2514600" cy="24574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5537200" y="3143049"/>
            <a:ext cx="2609850" cy="25146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8394464" y="3133524"/>
            <a:ext cx="2552700" cy="2457450"/>
          </a:xfrm>
          <a:prstGeom prst="rect">
            <a:avLst/>
          </a:prstGeom>
          <a:noFill/>
          <a:ln w="9525">
            <a:noFill/>
            <a:miter lim="800000"/>
            <a:headEnd/>
            <a:tailEnd/>
          </a:ln>
          <a:effectLst/>
        </p:spPr>
      </p:pic>
    </p:spTree>
    <p:extLst>
      <p:ext uri="{BB962C8B-B14F-4D97-AF65-F5344CB8AC3E}">
        <p14:creationId xmlns:p14="http://schemas.microsoft.com/office/powerpoint/2010/main" xmlns="" val="2012438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blob:https://web.whatsapp.com/b3228d04-cf7c-4a21-b53b-efe305542c7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p:cNvPicPr>
            <a:picLocks noChangeAspect="1" noChangeArrowheads="1"/>
          </p:cNvPicPr>
          <p:nvPr/>
        </p:nvPicPr>
        <p:blipFill>
          <a:blip r:embed="rId3"/>
          <a:srcRect/>
          <a:stretch>
            <a:fillRect/>
          </a:stretch>
        </p:blipFill>
        <p:spPr bwMode="auto">
          <a:xfrm>
            <a:off x="155575" y="1441342"/>
            <a:ext cx="11370162" cy="3623859"/>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745035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9"/>
          <p:cNvSpPr/>
          <p:nvPr/>
        </p:nvSpPr>
        <p:spPr>
          <a:xfrm>
            <a:off x="744545" y="1255363"/>
            <a:ext cx="10956675" cy="1292662"/>
          </a:xfrm>
          <a:prstGeom prst="rect">
            <a:avLst/>
          </a:prstGeom>
        </p:spPr>
        <p:txBody>
          <a:bodyPr wrap="square">
            <a:spAutoFit/>
          </a:bodyPr>
          <a:lstStyle/>
          <a:p>
            <a:r>
              <a:rPr lang="en-US" sz="2400" b="1" dirty="0" smtClean="0"/>
              <a:t>BCD counters</a:t>
            </a:r>
            <a:r>
              <a:rPr lang="en-US" b="1" dirty="0" smtClean="0"/>
              <a:t>: It</a:t>
            </a:r>
            <a:r>
              <a:rPr lang="en-US" dirty="0" smtClean="0"/>
              <a:t> follow a sequence of ten states and count using </a:t>
            </a:r>
            <a:r>
              <a:rPr lang="en-US" b="1" dirty="0" smtClean="0"/>
              <a:t>BCD</a:t>
            </a:r>
            <a:r>
              <a:rPr lang="en-US" dirty="0" smtClean="0"/>
              <a:t> numbers from 0000 to 1001 and then returns to 0000 and repeats. Such a </a:t>
            </a:r>
            <a:r>
              <a:rPr lang="en-US" b="1" dirty="0" smtClean="0"/>
              <a:t>counter</a:t>
            </a:r>
            <a:r>
              <a:rPr lang="en-US" dirty="0" smtClean="0"/>
              <a:t> must </a:t>
            </a:r>
            <a:r>
              <a:rPr lang="en-US" b="1" dirty="0" smtClean="0"/>
              <a:t>have</a:t>
            </a:r>
            <a:r>
              <a:rPr lang="en-US" dirty="0" smtClean="0"/>
              <a:t> at least four flip-flops to represent each decimal digit, since a decimal digit is represented by a binary code with at least four bits giving a MOD-10 count.</a:t>
            </a:r>
          </a:p>
          <a:p>
            <a:r>
              <a:rPr lang="en-US" dirty="0" smtClean="0"/>
              <a:t>It is also known as Decade counter</a:t>
            </a:r>
            <a:endParaRPr lang="en-US" dirty="0"/>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C:\Users\win-7\Desktop\State-Diagram-for-the-Decade-Counter.png"/>
          <p:cNvPicPr>
            <a:picLocks noChangeAspect="1" noChangeArrowheads="1"/>
          </p:cNvPicPr>
          <p:nvPr/>
        </p:nvPicPr>
        <p:blipFill>
          <a:blip r:embed="rId3"/>
          <a:srcRect/>
          <a:stretch>
            <a:fillRect/>
          </a:stretch>
        </p:blipFill>
        <p:spPr bwMode="auto">
          <a:xfrm>
            <a:off x="3374789" y="2548025"/>
            <a:ext cx="4009020" cy="3046863"/>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194283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2" name="Table 11"/>
          <p:cNvGraphicFramePr>
            <a:graphicFrameLocks noGrp="1"/>
          </p:cNvGraphicFramePr>
          <p:nvPr/>
        </p:nvGraphicFramePr>
        <p:xfrm>
          <a:off x="4122549" y="1425840"/>
          <a:ext cx="7454684" cy="4839087"/>
        </p:xfrm>
        <a:graphic>
          <a:graphicData uri="http://schemas.openxmlformats.org/drawingml/2006/table">
            <a:tbl>
              <a:tblPr/>
              <a:tblGrid>
                <a:gridCol w="450898"/>
                <a:gridCol w="641192"/>
                <a:gridCol w="645676"/>
                <a:gridCol w="651280"/>
                <a:gridCol w="728627"/>
                <a:gridCol w="664732"/>
                <a:gridCol w="659128"/>
                <a:gridCol w="507797"/>
                <a:gridCol w="514522"/>
                <a:gridCol w="494345"/>
                <a:gridCol w="499950"/>
                <a:gridCol w="505555"/>
                <a:gridCol w="490982"/>
              </a:tblGrid>
              <a:tr h="632847">
                <a:tc>
                  <a:txBody>
                    <a:bodyPr/>
                    <a:lstStyle/>
                    <a:p>
                      <a:pPr marL="0" marR="0" algn="l">
                        <a:lnSpc>
                          <a:spcPct val="115000"/>
                        </a:lnSpc>
                        <a:spcBef>
                          <a:spcPts val="0"/>
                        </a:spcBef>
                        <a:spcAft>
                          <a:spcPts val="0"/>
                        </a:spcAft>
                      </a:pPr>
                      <a:r>
                        <a:rPr lang="en-US" sz="2400" dirty="0">
                          <a:latin typeface="Calibri"/>
                          <a:ea typeface="Times New Roman"/>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A+</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TA</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TB</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TC</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smtClean="0">
                          <a:latin typeface="Calibri"/>
                          <a:ea typeface="Times New Roman"/>
                          <a:cs typeface="Times New Roman"/>
                        </a:rPr>
                        <a:t>TD</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24">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5" name="Picture 1"/>
          <p:cNvPicPr>
            <a:picLocks noChangeAspect="1" noChangeArrowheads="1"/>
          </p:cNvPicPr>
          <p:nvPr/>
        </p:nvPicPr>
        <p:blipFill>
          <a:blip r:embed="rId3"/>
          <a:srcRect/>
          <a:stretch>
            <a:fillRect/>
          </a:stretch>
        </p:blipFill>
        <p:spPr bwMode="auto">
          <a:xfrm>
            <a:off x="250941" y="2324746"/>
            <a:ext cx="3541605" cy="2124963"/>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626342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36</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2165470" y="3927477"/>
            <a:ext cx="2676525" cy="24288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1937331" y="1047549"/>
            <a:ext cx="2638425" cy="24193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5610225" y="1047549"/>
            <a:ext cx="2543175" cy="2619375"/>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a:stretch>
            <a:fillRect/>
          </a:stretch>
        </p:blipFill>
        <p:spPr bwMode="auto">
          <a:xfrm>
            <a:off x="5838825" y="3898902"/>
            <a:ext cx="2771775" cy="2457450"/>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293872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6" name="Picture 2"/>
          <p:cNvPicPr>
            <a:picLocks noChangeAspect="1" noChangeArrowheads="1"/>
          </p:cNvPicPr>
          <p:nvPr/>
        </p:nvPicPr>
        <p:blipFill>
          <a:blip r:embed="rId3"/>
          <a:srcRect/>
          <a:stretch>
            <a:fillRect/>
          </a:stretch>
        </p:blipFill>
        <p:spPr bwMode="auto">
          <a:xfrm>
            <a:off x="460375" y="855107"/>
            <a:ext cx="9839325" cy="5610225"/>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395676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38</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 name="Rectangle 16"/>
          <p:cNvSpPr/>
          <p:nvPr/>
        </p:nvSpPr>
        <p:spPr>
          <a:xfrm>
            <a:off x="326789" y="1100380"/>
            <a:ext cx="10072574" cy="1015663"/>
          </a:xfrm>
          <a:prstGeom prst="rect">
            <a:avLst/>
          </a:prstGeom>
        </p:spPr>
        <p:txBody>
          <a:bodyPr wrap="square">
            <a:spAutoFit/>
          </a:bodyPr>
          <a:lstStyle/>
          <a:p>
            <a:r>
              <a:rPr lang="en-US" sz="2400" dirty="0" smtClean="0"/>
              <a:t> </a:t>
            </a:r>
            <a:r>
              <a:rPr lang="en-US" sz="2400" b="1" dirty="0" smtClean="0"/>
              <a:t>Ring Counter: It is synchronous counter, Circular  Shift Register</a:t>
            </a:r>
          </a:p>
          <a:p>
            <a:r>
              <a:rPr lang="en-US" b="1" dirty="0" smtClean="0"/>
              <a:t>It </a:t>
            </a:r>
            <a:r>
              <a:rPr lang="en-US" dirty="0" smtClean="0"/>
              <a:t> is a type of counter composed of flip-flops connected into a shift register, with the output of the last flip-flop fed to the input of the first, making a "circular" or "ring" structure.</a:t>
            </a:r>
            <a:endParaRPr lang="en-US" dirty="0"/>
          </a:p>
        </p:txBody>
      </p:sp>
      <p:sp>
        <p:nvSpPr>
          <p:cNvPr id="14338" name="AutoShape 2" descr="4-bit ring counter using four D-type flip flops. Synchronous clock and reset line show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2" name="Picture 6"/>
          <p:cNvPicPr>
            <a:picLocks noChangeAspect="1" noChangeArrowheads="1"/>
          </p:cNvPicPr>
          <p:nvPr/>
        </p:nvPicPr>
        <p:blipFill>
          <a:blip r:embed="rId3"/>
          <a:srcRect/>
          <a:stretch>
            <a:fillRect/>
          </a:stretch>
        </p:blipFill>
        <p:spPr bwMode="auto">
          <a:xfrm>
            <a:off x="7458075" y="1931193"/>
            <a:ext cx="3895725" cy="3762375"/>
          </a:xfrm>
          <a:prstGeom prst="rect">
            <a:avLst/>
          </a:prstGeom>
          <a:noFill/>
          <a:ln w="9525">
            <a:noFill/>
            <a:miter lim="800000"/>
            <a:headEnd/>
            <a:tailEnd/>
          </a:ln>
          <a:effectLst/>
        </p:spPr>
      </p:pic>
      <p:pic>
        <p:nvPicPr>
          <p:cNvPr id="14343" name="Picture 7"/>
          <p:cNvPicPr>
            <a:picLocks noChangeAspect="1" noChangeArrowheads="1"/>
          </p:cNvPicPr>
          <p:nvPr/>
        </p:nvPicPr>
        <p:blipFill>
          <a:blip r:embed="rId4"/>
          <a:srcRect/>
          <a:stretch>
            <a:fillRect/>
          </a:stretch>
        </p:blipFill>
        <p:spPr bwMode="auto">
          <a:xfrm>
            <a:off x="918157" y="2147039"/>
            <a:ext cx="6242309" cy="3577525"/>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915476" y="847524"/>
            <a:ext cx="2414187" cy="461665"/>
          </a:xfrm>
          <a:prstGeom prst="rect">
            <a:avLst/>
          </a:prstGeom>
        </p:spPr>
        <p:txBody>
          <a:bodyPr wrap="none">
            <a:spAutoFit/>
          </a:bodyPr>
          <a:lstStyle/>
          <a:p>
            <a:r>
              <a:rPr lang="en-US" sz="2400" b="1" dirty="0" smtClean="0"/>
              <a:t>Johnson Counter:</a:t>
            </a:r>
          </a:p>
        </p:txBody>
      </p:sp>
      <p:sp>
        <p:nvSpPr>
          <p:cNvPr id="17" name="Rectangle 16"/>
          <p:cNvSpPr/>
          <p:nvPr/>
        </p:nvSpPr>
        <p:spPr>
          <a:xfrm>
            <a:off x="460375" y="1309189"/>
            <a:ext cx="10134816" cy="1631216"/>
          </a:xfrm>
          <a:prstGeom prst="rect">
            <a:avLst/>
          </a:prstGeom>
        </p:spPr>
        <p:txBody>
          <a:bodyPr wrap="square">
            <a:spAutoFit/>
          </a:bodyPr>
          <a:lstStyle/>
          <a:p>
            <a:pPr algn="just"/>
            <a:r>
              <a:rPr lang="en-US" sz="2000" b="1" dirty="0" smtClean="0"/>
              <a:t>Johnson counter</a:t>
            </a:r>
            <a:r>
              <a:rPr lang="en-US" sz="2000" dirty="0" smtClean="0"/>
              <a:t> also known as creeping </a:t>
            </a:r>
            <a:r>
              <a:rPr lang="en-US" sz="2000" b="1" dirty="0" smtClean="0"/>
              <a:t>counter</a:t>
            </a:r>
            <a:r>
              <a:rPr lang="en-US" sz="2000" dirty="0" smtClean="0"/>
              <a:t>, is an example of synchronous </a:t>
            </a:r>
            <a:r>
              <a:rPr lang="en-US" sz="2000" b="1" dirty="0" smtClean="0"/>
              <a:t>counter</a:t>
            </a:r>
            <a:r>
              <a:rPr lang="en-US" sz="2000" dirty="0" smtClean="0"/>
              <a:t>. In </a:t>
            </a:r>
            <a:r>
              <a:rPr lang="en-US" sz="2000" b="1" dirty="0" smtClean="0"/>
              <a:t>Johnson counter</a:t>
            </a:r>
            <a:r>
              <a:rPr lang="en-US" sz="2000" dirty="0" smtClean="0"/>
              <a:t>, the complemented output of last flip flop is connected to input of first flip flop and to implement n-bit </a:t>
            </a:r>
            <a:r>
              <a:rPr lang="en-US" sz="2000" b="1" dirty="0" smtClean="0"/>
              <a:t>Johnson counter</a:t>
            </a:r>
            <a:r>
              <a:rPr lang="en-US" sz="2000" dirty="0" smtClean="0"/>
              <a:t> we require n flip-</a:t>
            </a:r>
            <a:r>
              <a:rPr lang="en-US" sz="2000" dirty="0" err="1" smtClean="0"/>
              <a:t>flop.It</a:t>
            </a:r>
            <a:r>
              <a:rPr lang="en-US" sz="2000" dirty="0" smtClean="0"/>
              <a:t> is one of the most important type of shift register </a:t>
            </a:r>
            <a:r>
              <a:rPr lang="en-US" sz="2000" b="1" dirty="0" smtClean="0"/>
              <a:t>counter. It provides 2k states and provide special timing sequence</a:t>
            </a:r>
            <a:endParaRPr lang="en-US" sz="2000" dirty="0"/>
          </a:p>
        </p:txBody>
      </p:sp>
      <p:pic>
        <p:nvPicPr>
          <p:cNvPr id="12289" name="Picture 1" descr="C:\Users\win-7\Desktop\download (1).jpg"/>
          <p:cNvPicPr>
            <a:picLocks noChangeAspect="1" noChangeArrowheads="1"/>
          </p:cNvPicPr>
          <p:nvPr/>
        </p:nvPicPr>
        <p:blipFill>
          <a:blip r:embed="rId3"/>
          <a:srcRect/>
          <a:stretch>
            <a:fillRect/>
          </a:stretch>
        </p:blipFill>
        <p:spPr bwMode="auto">
          <a:xfrm>
            <a:off x="2197590" y="3130622"/>
            <a:ext cx="8775884" cy="3225730"/>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1038385" y="1410346"/>
            <a:ext cx="9965411" cy="4278094"/>
          </a:xfrm>
          <a:prstGeom prst="rect">
            <a:avLst/>
          </a:prstGeom>
        </p:spPr>
        <p:txBody>
          <a:bodyPr wrap="square">
            <a:spAutoFit/>
          </a:bodyPr>
          <a:lstStyle/>
          <a:p>
            <a:r>
              <a:rPr lang="en-US" sz="2800" b="1" dirty="0" smtClean="0"/>
              <a:t>Types of shift registers :</a:t>
            </a:r>
          </a:p>
          <a:p>
            <a:endParaRPr lang="en-US" sz="2800" b="1" dirty="0" smtClean="0"/>
          </a:p>
          <a:p>
            <a:r>
              <a:rPr lang="en-US" sz="2400" b="1" dirty="0" smtClean="0"/>
              <a:t>Following are the four types of shift registers based on applying inputs and accessing of outputs. </a:t>
            </a:r>
          </a:p>
          <a:p>
            <a:r>
              <a:rPr lang="en-US" sz="2400" b="1" dirty="0" smtClean="0"/>
              <a:t>Serial In − Serial Out shift register. </a:t>
            </a:r>
          </a:p>
          <a:p>
            <a:endParaRPr lang="en-US" sz="2400" b="1" dirty="0" smtClean="0"/>
          </a:p>
          <a:p>
            <a:r>
              <a:rPr lang="en-US" sz="2400" b="1" dirty="0" smtClean="0"/>
              <a:t>Serial In − Parallel Out shift register.</a:t>
            </a:r>
          </a:p>
          <a:p>
            <a:endParaRPr lang="en-US" sz="2400" b="1" dirty="0" smtClean="0"/>
          </a:p>
          <a:p>
            <a:r>
              <a:rPr lang="en-US" sz="2400" b="1" dirty="0" smtClean="0"/>
              <a:t> Parallel In − Serial Out shift register. </a:t>
            </a:r>
          </a:p>
          <a:p>
            <a:endParaRPr lang="en-US" sz="2400" b="1" dirty="0" smtClean="0"/>
          </a:p>
          <a:p>
            <a:r>
              <a:rPr lang="en-US" sz="2400" b="1" dirty="0" smtClean="0"/>
              <a:t>Parallel In − Parallel Out shift register.</a:t>
            </a:r>
            <a:endParaRPr lang="en-US" sz="2400" b="1" dirty="0"/>
          </a:p>
        </p:txBody>
      </p:sp>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3197589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40</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60375" y="1301858"/>
            <a:ext cx="9389051" cy="1015663"/>
          </a:xfrm>
          <a:prstGeom prst="rect">
            <a:avLst/>
          </a:prstGeom>
          <a:noFill/>
        </p:spPr>
        <p:txBody>
          <a:bodyPr wrap="square" rtlCol="0">
            <a:spAutoFit/>
          </a:bodyPr>
          <a:lstStyle/>
          <a:p>
            <a:r>
              <a:rPr lang="en-US" sz="2400" b="1" dirty="0" smtClean="0"/>
              <a:t>Design synchronous counter using JK FF  that follow   the sequence</a:t>
            </a:r>
          </a:p>
          <a:p>
            <a:endParaRPr lang="en-US" dirty="0" smtClean="0"/>
          </a:p>
          <a:p>
            <a:r>
              <a:rPr lang="en-US" b="1" dirty="0" smtClean="0"/>
              <a:t>000,     101,	110,	111,	011,	010,	000</a:t>
            </a:r>
            <a:endParaRPr lang="en-US" b="1" dirty="0"/>
          </a:p>
        </p:txBody>
      </p:sp>
      <p:pic>
        <p:nvPicPr>
          <p:cNvPr id="17" name="Picture 2"/>
          <p:cNvPicPr>
            <a:picLocks noChangeAspect="1" noChangeArrowheads="1"/>
          </p:cNvPicPr>
          <p:nvPr/>
        </p:nvPicPr>
        <p:blipFill>
          <a:blip r:embed="rId3"/>
          <a:srcRect/>
          <a:stretch>
            <a:fillRect/>
          </a:stretch>
        </p:blipFill>
        <p:spPr bwMode="auto">
          <a:xfrm>
            <a:off x="1131419" y="2423876"/>
            <a:ext cx="9190452" cy="3672123"/>
          </a:xfrm>
          <a:prstGeom prst="rect">
            <a:avLst/>
          </a:prstGeom>
          <a:noFill/>
          <a:ln w="9525">
            <a:noFill/>
            <a:miter lim="800000"/>
            <a:headEnd/>
            <a:tailEnd/>
          </a:ln>
          <a:effectLst/>
        </p:spPr>
      </p:pic>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41</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2729074" y="878618"/>
            <a:ext cx="8429706" cy="5217382"/>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1808241" y="1394848"/>
            <a:ext cx="8947583" cy="4244818"/>
          </a:xfrm>
          <a:prstGeom prst="rect">
            <a:avLst/>
          </a:prstGeom>
          <a:noFill/>
          <a:ln w="9525">
            <a:noFill/>
            <a:miter lim="800000"/>
            <a:headEnd/>
            <a:tailEnd/>
          </a:ln>
          <a:effectLst/>
        </p:spPr>
      </p:pic>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43</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59958" y="1286358"/>
            <a:ext cx="11688204" cy="2954655"/>
          </a:xfrm>
          <a:prstGeom prst="rect">
            <a:avLst/>
          </a:prstGeom>
          <a:noFill/>
        </p:spPr>
        <p:txBody>
          <a:bodyPr wrap="square" rtlCol="0">
            <a:spAutoFit/>
          </a:bodyPr>
          <a:lstStyle/>
          <a:p>
            <a:r>
              <a:rPr lang="en-US" sz="2400" b="1" dirty="0" smtClean="0"/>
              <a:t>Glitches in Ripple Counter/Asynchronous Counters</a:t>
            </a:r>
          </a:p>
          <a:p>
            <a:r>
              <a:rPr lang="en-IN" dirty="0"/>
              <a:t>When designing asynchronous circuits it can happen that you get spikes (glitches) on the signal values • </a:t>
            </a:r>
            <a:endParaRPr lang="en-IN" dirty="0" smtClean="0"/>
          </a:p>
          <a:p>
            <a:r>
              <a:rPr lang="en-IN" dirty="0" smtClean="0"/>
              <a:t>This </a:t>
            </a:r>
            <a:r>
              <a:rPr lang="en-IN" dirty="0"/>
              <a:t>is due to the presence of several </a:t>
            </a:r>
            <a:r>
              <a:rPr lang="en-IN" dirty="0" smtClean="0"/>
              <a:t>signalling </a:t>
            </a:r>
            <a:r>
              <a:rPr lang="en-IN" dirty="0"/>
              <a:t>paths which have different delay </a:t>
            </a:r>
            <a:r>
              <a:rPr lang="en-IN" dirty="0" smtClean="0"/>
              <a:t>times.</a:t>
            </a:r>
          </a:p>
          <a:p>
            <a:r>
              <a:rPr lang="en-IN" dirty="0" smtClean="0"/>
              <a:t>There </a:t>
            </a:r>
            <a:r>
              <a:rPr lang="en-IN" dirty="0"/>
              <a:t>is a short delay between an input logic level changing and the corresponding output change.</a:t>
            </a:r>
          </a:p>
          <a:p>
            <a:r>
              <a:rPr lang="en-IN" dirty="0" smtClean="0"/>
              <a:t>Glitches in </a:t>
            </a:r>
            <a:r>
              <a:rPr lang="en-IN" dirty="0"/>
              <a:t>digital circuits are unnecessary transitions due to varying path delays in the circuit. </a:t>
            </a:r>
            <a:endParaRPr lang="en-IN" dirty="0" smtClean="0"/>
          </a:p>
          <a:p>
            <a:r>
              <a:rPr lang="en-IN" dirty="0" smtClean="0"/>
              <a:t>Balanced </a:t>
            </a:r>
            <a:r>
              <a:rPr lang="en-IN" dirty="0"/>
              <a:t>path delay techniques can be used for resolving differing path delays. To make path delays equal, buffer insertion is done on the faster paths. Balanced path delay will avoid glitches in the output.</a:t>
            </a:r>
            <a:endParaRPr lang="en-US" dirty="0" smtClean="0"/>
          </a:p>
          <a:p>
            <a:endParaRPr lang="en-US" dirty="0" smtClean="0"/>
          </a:p>
          <a:p>
            <a:r>
              <a:rPr lang="en-IN" dirty="0" smtClean="0"/>
              <a:t>In Fig.   </a:t>
            </a:r>
            <a:r>
              <a:rPr lang="en-IN" dirty="0"/>
              <a:t>spurious 0 </a:t>
            </a:r>
            <a:r>
              <a:rPr lang="en-IN" dirty="0" smtClean="0"/>
              <a:t> is </a:t>
            </a:r>
            <a:r>
              <a:rPr lang="en-IN" dirty="0"/>
              <a:t>called a glitch.</a:t>
            </a:r>
            <a:endParaRPr lang="en-US" dirty="0"/>
          </a:p>
          <a:p>
            <a:endParaRPr lang="en-US"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63055" y="4425418"/>
            <a:ext cx="3647225" cy="1670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1857658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44</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59959" y="1286358"/>
            <a:ext cx="4986956" cy="4708981"/>
          </a:xfrm>
          <a:prstGeom prst="rect">
            <a:avLst/>
          </a:prstGeom>
          <a:noFill/>
        </p:spPr>
        <p:txBody>
          <a:bodyPr wrap="square" rtlCol="0">
            <a:spAutoFit/>
          </a:bodyPr>
          <a:lstStyle/>
          <a:p>
            <a:r>
              <a:rPr lang="en-US" sz="2400" b="1" dirty="0" smtClean="0"/>
              <a:t>Decoding Error in Ripple Counter/Asynchronous Counters</a:t>
            </a:r>
          </a:p>
          <a:p>
            <a:endParaRPr lang="en-US" dirty="0" smtClean="0"/>
          </a:p>
          <a:p>
            <a:r>
              <a:rPr lang="en-US" dirty="0" smtClean="0"/>
              <a:t>Due to glitch occurs in asynchronous counters false 1 or 0 occurs that may result in decoding error.</a:t>
            </a:r>
          </a:p>
          <a:p>
            <a:endParaRPr lang="en-US" dirty="0" smtClean="0"/>
          </a:p>
          <a:p>
            <a:endParaRPr lang="en-US" dirty="0" smtClean="0"/>
          </a:p>
          <a:p>
            <a:r>
              <a:rPr lang="en-US" dirty="0" smtClean="0"/>
              <a:t>1/F= T=</a:t>
            </a:r>
            <a:r>
              <a:rPr lang="en-US" dirty="0" err="1" smtClean="0"/>
              <a:t>n+TP+TCLK</a:t>
            </a:r>
            <a:endParaRPr lang="en-US" dirty="0" smtClean="0"/>
          </a:p>
          <a:p>
            <a:endParaRPr lang="en-US" dirty="0" smtClean="0"/>
          </a:p>
          <a:p>
            <a:r>
              <a:rPr lang="en-US" dirty="0" smtClean="0"/>
              <a:t>Where n= No. Of FF</a:t>
            </a:r>
          </a:p>
          <a:p>
            <a:r>
              <a:rPr lang="en-US" dirty="0" smtClean="0"/>
              <a:t>TP= Propagation Delay of One FF</a:t>
            </a:r>
          </a:p>
          <a:p>
            <a:r>
              <a:rPr lang="en-US" dirty="0" err="1" smtClean="0"/>
              <a:t>Tclk</a:t>
            </a:r>
            <a:r>
              <a:rPr lang="en-US" dirty="0" smtClean="0"/>
              <a:t> =Clock time</a:t>
            </a:r>
          </a:p>
          <a:p>
            <a:endParaRPr lang="en-US" dirty="0" smtClean="0"/>
          </a:p>
          <a:p>
            <a:r>
              <a:rPr lang="en-US" dirty="0" smtClean="0"/>
              <a:t>Delay in timing of transition causes decoding error</a:t>
            </a:r>
          </a:p>
          <a:p>
            <a:endParaRPr lang="en-US" dirty="0" smtClean="0"/>
          </a:p>
          <a:p>
            <a:endParaRPr lang="en-US" dirty="0"/>
          </a:p>
        </p:txBody>
      </p:sp>
      <p:pic>
        <p:nvPicPr>
          <p:cNvPr id="94210" name="Picture 2" descr="C:\Users\win-7\Desktop\Ripple-counter.png"/>
          <p:cNvPicPr>
            <a:picLocks noChangeAspect="1" noChangeArrowheads="1"/>
          </p:cNvPicPr>
          <p:nvPr/>
        </p:nvPicPr>
        <p:blipFill>
          <a:blip r:embed="rId3"/>
          <a:srcRect/>
          <a:stretch>
            <a:fillRect/>
          </a:stretch>
        </p:blipFill>
        <p:spPr bwMode="auto">
          <a:xfrm>
            <a:off x="6400801" y="1286358"/>
            <a:ext cx="4952999" cy="5064497"/>
          </a:xfrm>
          <a:prstGeom prst="rect">
            <a:avLst/>
          </a:prstGeom>
          <a:noFill/>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45</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60375" y="1162373"/>
            <a:ext cx="11318337" cy="1938992"/>
          </a:xfrm>
          <a:prstGeom prst="rect">
            <a:avLst/>
          </a:prstGeom>
        </p:spPr>
        <p:txBody>
          <a:bodyPr wrap="square">
            <a:spAutoFit/>
          </a:bodyPr>
          <a:lstStyle/>
          <a:p>
            <a:r>
              <a:rPr lang="en-US" sz="2400" b="1" dirty="0" smtClean="0"/>
              <a:t>Frequency Division:</a:t>
            </a:r>
          </a:p>
          <a:p>
            <a:pPr algn="just"/>
            <a:r>
              <a:rPr lang="en-US" sz="2400" dirty="0" smtClean="0"/>
              <a:t>A </a:t>
            </a:r>
            <a:r>
              <a:rPr lang="en-US" sz="2400" b="1" dirty="0" smtClean="0"/>
              <a:t>Divide by N counter</a:t>
            </a:r>
            <a:r>
              <a:rPr lang="en-US" sz="2400" dirty="0" smtClean="0"/>
              <a:t> implies that it divides the input clock frequency by N (</a:t>
            </a:r>
            <a:r>
              <a:rPr lang="en-US" sz="2400" dirty="0" err="1" smtClean="0"/>
              <a:t>i.e</a:t>
            </a:r>
            <a:r>
              <a:rPr lang="en-US" sz="2400" dirty="0" smtClean="0"/>
              <a:t> N=2</a:t>
            </a:r>
            <a:r>
              <a:rPr lang="en-US" sz="2400" b="1" baseline="30000" dirty="0" smtClean="0"/>
              <a:t>n </a:t>
            </a:r>
            <a:r>
              <a:rPr lang="en-US" sz="2400" b="1" dirty="0" smtClean="0"/>
              <a:t> )</a:t>
            </a:r>
            <a:r>
              <a:rPr lang="en-US" sz="2400" dirty="0" smtClean="0"/>
              <a:t> </a:t>
            </a:r>
            <a:endParaRPr lang="en-US" sz="2400" dirty="0"/>
          </a:p>
          <a:p>
            <a:pPr algn="just"/>
            <a:r>
              <a:rPr lang="en-US" sz="2400" dirty="0"/>
              <a:t>I</a:t>
            </a:r>
            <a:r>
              <a:rPr lang="en-US" sz="2400" dirty="0" smtClean="0"/>
              <a:t>f you cascade four flip-flops then, the output of every stage is </a:t>
            </a:r>
            <a:r>
              <a:rPr lang="en-US" sz="2400" b="1" dirty="0" smtClean="0"/>
              <a:t>divided</a:t>
            </a:r>
            <a:r>
              <a:rPr lang="en-US" sz="2400" dirty="0" smtClean="0"/>
              <a:t> by 2, if output is taken from the 4th flip-flop, then its output frequency is clock frequency divided by 16 (</a:t>
            </a:r>
            <a:r>
              <a:rPr lang="en-US" sz="2400" dirty="0" err="1" smtClean="0"/>
              <a:t>fclock</a:t>
            </a:r>
            <a:r>
              <a:rPr lang="en-US" sz="2400" dirty="0" smtClean="0"/>
              <a:t>/2^4).</a:t>
            </a:r>
            <a:endParaRPr lang="en-US" sz="2400" dirty="0"/>
          </a:p>
        </p:txBody>
      </p:sp>
      <p:pic>
        <p:nvPicPr>
          <p:cNvPr id="87042" name="Picture 2"/>
          <p:cNvPicPr>
            <a:picLocks noChangeAspect="1" noChangeArrowheads="1"/>
          </p:cNvPicPr>
          <p:nvPr/>
        </p:nvPicPr>
        <p:blipFill>
          <a:blip r:embed="rId3"/>
          <a:srcRect/>
          <a:stretch>
            <a:fillRect/>
          </a:stretch>
        </p:blipFill>
        <p:spPr bwMode="auto">
          <a:xfrm>
            <a:off x="2686049" y="3333750"/>
            <a:ext cx="6628431" cy="2762250"/>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0" name="Picture 2" descr="C:\Users\win-7\Desktop\cou2.gif"/>
          <p:cNvPicPr>
            <a:picLocks noChangeAspect="1" noChangeArrowheads="1"/>
          </p:cNvPicPr>
          <p:nvPr/>
        </p:nvPicPr>
        <p:blipFill>
          <a:blip r:embed="rId3"/>
          <a:srcRect/>
          <a:stretch>
            <a:fillRect/>
          </a:stretch>
        </p:blipFill>
        <p:spPr bwMode="auto">
          <a:xfrm>
            <a:off x="391723" y="1286360"/>
            <a:ext cx="6193810" cy="3812582"/>
          </a:xfrm>
          <a:prstGeom prst="rect">
            <a:avLst/>
          </a:prstGeom>
          <a:noFill/>
        </p:spPr>
      </p:pic>
      <p:pic>
        <p:nvPicPr>
          <p:cNvPr id="89091" name="Picture 3"/>
          <p:cNvPicPr>
            <a:picLocks noChangeAspect="1" noChangeArrowheads="1"/>
          </p:cNvPicPr>
          <p:nvPr/>
        </p:nvPicPr>
        <p:blipFill>
          <a:blip r:embed="rId4"/>
          <a:srcRect/>
          <a:stretch>
            <a:fillRect/>
          </a:stretch>
        </p:blipFill>
        <p:spPr bwMode="auto">
          <a:xfrm>
            <a:off x="6966008" y="1433437"/>
            <a:ext cx="5082154" cy="3916913"/>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47</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0" name="Table 9"/>
          <p:cNvGraphicFramePr>
            <a:graphicFrameLocks noGrp="1"/>
          </p:cNvGraphicFramePr>
          <p:nvPr/>
        </p:nvGraphicFramePr>
        <p:xfrm>
          <a:off x="2394052" y="1286359"/>
          <a:ext cx="5759348" cy="838200"/>
        </p:xfrm>
        <a:graphic>
          <a:graphicData uri="http://schemas.openxmlformats.org/drawingml/2006/table">
            <a:tbl>
              <a:tblPr/>
              <a:tblGrid>
                <a:gridCol w="2879674"/>
                <a:gridCol w="2879674"/>
              </a:tblGrid>
              <a:tr h="0">
                <a:tc>
                  <a:txBody>
                    <a:bodyPr/>
                    <a:lstStyle/>
                    <a:p>
                      <a:pPr algn="l" fontAlgn="base"/>
                      <a:r>
                        <a:rPr lang="en-US" sz="1250" b="0" dirty="0"/>
                        <a:t>In synchronous counter, all flip flops are triggered with same clock simultaneously.</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In asynchronous counter, different flip flops are triggered with different clock, not simultaneously.</a:t>
                      </a:r>
                    </a:p>
                  </a:txBody>
                  <a:tcPr marL="95250" marR="95250" marT="133350" marB="133350" anchor="ctr">
                    <a:lnL>
                      <a:noFill/>
                    </a:lnL>
                    <a:lnR>
                      <a:noFill/>
                    </a:lnR>
                    <a:lnT>
                      <a:noFill/>
                    </a:lnT>
                    <a:lnB>
                      <a:noFill/>
                    </a:lnB>
                    <a:solidFill>
                      <a:srgbClr val="FFFFFF"/>
                    </a:solidFill>
                  </a:tcPr>
                </a:tc>
              </a:tr>
            </a:tbl>
          </a:graphicData>
        </a:graphic>
      </p:graphicFrame>
      <p:graphicFrame>
        <p:nvGraphicFramePr>
          <p:cNvPr id="12" name="Table 11"/>
          <p:cNvGraphicFramePr>
            <a:graphicFrameLocks noGrp="1"/>
          </p:cNvGraphicFramePr>
          <p:nvPr/>
        </p:nvGraphicFramePr>
        <p:xfrm>
          <a:off x="2394052" y="2124559"/>
          <a:ext cx="5759348" cy="841428"/>
        </p:xfrm>
        <a:graphic>
          <a:graphicData uri="http://schemas.openxmlformats.org/drawingml/2006/table">
            <a:tbl>
              <a:tblPr/>
              <a:tblGrid>
                <a:gridCol w="2879674"/>
                <a:gridCol w="2879674"/>
              </a:tblGrid>
              <a:tr h="841428">
                <a:tc>
                  <a:txBody>
                    <a:bodyPr/>
                    <a:lstStyle/>
                    <a:p>
                      <a:pPr algn="l" fontAlgn="base"/>
                      <a:r>
                        <a:rPr lang="en-US" sz="1250" b="0" dirty="0"/>
                        <a:t/>
                      </a:r>
                      <a:br>
                        <a:rPr lang="en-US" sz="1250" b="0" dirty="0"/>
                      </a:br>
                      <a:r>
                        <a:rPr lang="en-US" sz="1250" b="0" dirty="0"/>
                        <a:t>Synchronous Counter is faster than asynchronous counter in operation.</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Asynchronous Counter is slower than synchronous counter in operation.</a:t>
                      </a:r>
                    </a:p>
                  </a:txBody>
                  <a:tcPr marL="95250" marR="95250" marT="133350" marB="133350" anchor="ctr">
                    <a:lnL>
                      <a:noFill/>
                    </a:lnL>
                    <a:lnR>
                      <a:noFill/>
                    </a:lnR>
                    <a:lnT>
                      <a:noFill/>
                    </a:lnT>
                    <a:lnB>
                      <a:noFill/>
                    </a:lnB>
                    <a:solidFill>
                      <a:srgbClr val="FFFFFF"/>
                    </a:solidFill>
                  </a:tcPr>
                </a:tc>
              </a:tr>
            </a:tbl>
          </a:graphicData>
        </a:graphic>
      </p:graphicFrame>
      <p:graphicFrame>
        <p:nvGraphicFramePr>
          <p:cNvPr id="14" name="Table 13"/>
          <p:cNvGraphicFramePr>
            <a:graphicFrameLocks noGrp="1"/>
          </p:cNvGraphicFramePr>
          <p:nvPr/>
        </p:nvGraphicFramePr>
        <p:xfrm>
          <a:off x="2394052" y="3166174"/>
          <a:ext cx="5759348" cy="647700"/>
        </p:xfrm>
        <a:graphic>
          <a:graphicData uri="http://schemas.openxmlformats.org/drawingml/2006/table">
            <a:tbl>
              <a:tblPr/>
              <a:tblGrid>
                <a:gridCol w="2879674"/>
                <a:gridCol w="2879674"/>
              </a:tblGrid>
              <a:tr h="0">
                <a:tc>
                  <a:txBody>
                    <a:bodyPr/>
                    <a:lstStyle/>
                    <a:p>
                      <a:pPr algn="l" fontAlgn="base"/>
                      <a:r>
                        <a:rPr lang="en-US" sz="1250" b="0" dirty="0"/>
                        <a:t>Synchronous Counter does not produce any decoding errors.</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Asynchronous Counter produces decoding error.</a:t>
                      </a:r>
                    </a:p>
                  </a:txBody>
                  <a:tcPr marL="95250" marR="95250" marT="133350" marB="133350" anchor="ctr">
                    <a:lnL>
                      <a:noFill/>
                    </a:lnL>
                    <a:lnR>
                      <a:noFill/>
                    </a:lnR>
                    <a:lnT>
                      <a:noFill/>
                    </a:lnT>
                    <a:lnB>
                      <a:noFill/>
                    </a:lnB>
                    <a:solidFill>
                      <a:srgbClr val="FFFFFF"/>
                    </a:solidFill>
                  </a:tcPr>
                </a:tc>
              </a:tr>
            </a:tbl>
          </a:graphicData>
        </a:graphic>
      </p:graphicFrame>
      <p:graphicFrame>
        <p:nvGraphicFramePr>
          <p:cNvPr id="17" name="Table 16"/>
          <p:cNvGraphicFramePr>
            <a:graphicFrameLocks noGrp="1"/>
          </p:cNvGraphicFramePr>
          <p:nvPr/>
        </p:nvGraphicFramePr>
        <p:xfrm>
          <a:off x="2394052" y="4060556"/>
          <a:ext cx="5759348" cy="647700"/>
        </p:xfrm>
        <a:graphic>
          <a:graphicData uri="http://schemas.openxmlformats.org/drawingml/2006/table">
            <a:tbl>
              <a:tblPr/>
              <a:tblGrid>
                <a:gridCol w="2879674"/>
                <a:gridCol w="2879674"/>
              </a:tblGrid>
              <a:tr h="0">
                <a:tc>
                  <a:txBody>
                    <a:bodyPr/>
                    <a:lstStyle/>
                    <a:p>
                      <a:pPr algn="l" fontAlgn="base"/>
                      <a:r>
                        <a:rPr lang="en-US" sz="1250" b="0" dirty="0"/>
                        <a:t>Synchronous Counter is also called Parallel Counter.</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Asynchronous Counter is also called Serial Counter.</a:t>
                      </a:r>
                    </a:p>
                  </a:txBody>
                  <a:tcPr marL="95250" marR="95250" marT="133350" marB="133350" anchor="ctr">
                    <a:lnL>
                      <a:noFill/>
                    </a:lnL>
                    <a:lnR>
                      <a:noFill/>
                    </a:lnR>
                    <a:lnT>
                      <a:noFill/>
                    </a:lnT>
                    <a:lnB>
                      <a:noFill/>
                    </a:lnB>
                    <a:solidFill>
                      <a:srgbClr val="FFFFFF"/>
                    </a:solidFill>
                  </a:tcPr>
                </a:tc>
              </a:tr>
            </a:tbl>
          </a:graphicData>
        </a:graphic>
      </p:graphicFrame>
      <p:graphicFrame>
        <p:nvGraphicFramePr>
          <p:cNvPr id="18" name="Table 17"/>
          <p:cNvGraphicFramePr>
            <a:graphicFrameLocks noGrp="1"/>
          </p:cNvGraphicFramePr>
          <p:nvPr/>
        </p:nvGraphicFramePr>
        <p:xfrm>
          <a:off x="2394052" y="4708256"/>
          <a:ext cx="5759348" cy="647700"/>
        </p:xfrm>
        <a:graphic>
          <a:graphicData uri="http://schemas.openxmlformats.org/drawingml/2006/table">
            <a:tbl>
              <a:tblPr/>
              <a:tblGrid>
                <a:gridCol w="2879674"/>
                <a:gridCol w="2879674"/>
              </a:tblGrid>
              <a:tr h="0">
                <a:tc>
                  <a:txBody>
                    <a:bodyPr/>
                    <a:lstStyle/>
                    <a:p>
                      <a:pPr algn="l" fontAlgn="base"/>
                      <a:r>
                        <a:rPr lang="en-US" sz="1250" b="0"/>
                        <a:t>In synchronous counter, propagation delay is less.</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In asynchronous counter, there is high propagation delay.</a:t>
                      </a:r>
                    </a:p>
                  </a:txBody>
                  <a:tcPr marL="95250" marR="95250" marT="133350" marB="133350" anchor="ctr">
                    <a:lnL>
                      <a:noFill/>
                    </a:lnL>
                    <a:lnR>
                      <a:noFill/>
                    </a:lnR>
                    <a:lnT>
                      <a:noFill/>
                    </a:lnT>
                    <a:lnB>
                      <a:noFill/>
                    </a:lnB>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1062516560"/>
              </p:ext>
            </p:extLst>
          </p:nvPr>
        </p:nvGraphicFramePr>
        <p:xfrm>
          <a:off x="2394052" y="5257800"/>
          <a:ext cx="5759348" cy="838200"/>
        </p:xfrm>
        <a:graphic>
          <a:graphicData uri="http://schemas.openxmlformats.org/drawingml/2006/table">
            <a:tbl>
              <a:tblPr/>
              <a:tblGrid>
                <a:gridCol w="2879674"/>
                <a:gridCol w="2879674"/>
              </a:tblGrid>
              <a:tr h="0">
                <a:tc>
                  <a:txBody>
                    <a:bodyPr/>
                    <a:lstStyle/>
                    <a:p>
                      <a:pPr algn="l" fontAlgn="base"/>
                      <a:r>
                        <a:rPr lang="en-US" sz="1250" b="0" dirty="0"/>
                        <a:t>Synchronous Counter examples are: </a:t>
                      </a:r>
                      <a:r>
                        <a:rPr lang="en-US" sz="1250" b="0" u="sng" dirty="0"/>
                        <a:t>Ring counter</a:t>
                      </a:r>
                      <a:r>
                        <a:rPr lang="en-US" sz="1250" b="0" dirty="0"/>
                        <a:t>, </a:t>
                      </a:r>
                      <a:r>
                        <a:rPr lang="en-US" sz="1250" b="0" u="sng" dirty="0"/>
                        <a:t>Johnson counter</a:t>
                      </a:r>
                      <a:r>
                        <a:rPr lang="en-US" sz="1250" b="0" dirty="0"/>
                        <a:t>.</a:t>
                      </a:r>
                    </a:p>
                  </a:txBody>
                  <a:tcPr marL="95250" marR="95250" marT="133350" marB="133350" anchor="ctr">
                    <a:lnL>
                      <a:noFill/>
                    </a:lnL>
                    <a:lnR>
                      <a:noFill/>
                    </a:lnR>
                    <a:lnT>
                      <a:noFill/>
                    </a:lnT>
                    <a:lnB>
                      <a:noFill/>
                    </a:lnB>
                    <a:solidFill>
                      <a:srgbClr val="FFFFFF"/>
                    </a:solidFill>
                  </a:tcPr>
                </a:tc>
                <a:tc>
                  <a:txBody>
                    <a:bodyPr/>
                    <a:lstStyle/>
                    <a:p>
                      <a:pPr algn="l" fontAlgn="base"/>
                      <a:r>
                        <a:rPr lang="en-US" sz="1250" b="0" dirty="0"/>
                        <a:t>Asynchronous Counter examples are: </a:t>
                      </a:r>
                      <a:r>
                        <a:rPr lang="en-US" sz="1250" b="0" u="sng" dirty="0"/>
                        <a:t>Ripple</a:t>
                      </a:r>
                      <a:r>
                        <a:rPr lang="en-US" sz="1250" b="0" dirty="0"/>
                        <a:t> UP counter, Ripple DOWN counter.</a:t>
                      </a:r>
                    </a:p>
                  </a:txBody>
                  <a:tcPr marL="95250" marR="95250" marT="133350" marB="133350" anchor="ctr">
                    <a:lnL>
                      <a:noFill/>
                    </a:lnL>
                    <a:lnR>
                      <a:noFill/>
                    </a:lnR>
                    <a:lnT>
                      <a:noFill/>
                    </a:lnT>
                    <a:lnB>
                      <a:noFill/>
                    </a:lnB>
                    <a:solidFill>
                      <a:srgbClr val="FFFFFF"/>
                    </a:solidFill>
                  </a:tcPr>
                </a:tc>
              </a:tr>
            </a:tbl>
          </a:graphicData>
        </a:graphic>
      </p:graphicFrame>
      <p:sp>
        <p:nvSpPr>
          <p:cNvPr id="20" name="TextBox 19"/>
          <p:cNvSpPr txBox="1"/>
          <p:nvPr/>
        </p:nvSpPr>
        <p:spPr>
          <a:xfrm>
            <a:off x="460375" y="917027"/>
            <a:ext cx="7922553" cy="461665"/>
          </a:xfrm>
          <a:prstGeom prst="rect">
            <a:avLst/>
          </a:prstGeom>
          <a:noFill/>
        </p:spPr>
        <p:txBody>
          <a:bodyPr wrap="none" rtlCol="0">
            <a:spAutoFit/>
          </a:bodyPr>
          <a:lstStyle/>
          <a:p>
            <a:r>
              <a:rPr lang="en-US" sz="2400" b="1" dirty="0" smtClean="0"/>
              <a:t>Difference between Synchronous and Asynchronous Counter</a:t>
            </a:r>
            <a:endParaRPr lang="en-US" sz="2400" b="1" dirty="0"/>
          </a:p>
        </p:txBody>
      </p:sp>
      <p:sp>
        <p:nvSpPr>
          <p:cNvPr id="21" name="Rectangle 20"/>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3" name="Title 2"/>
          <p:cNvSpPr>
            <a:spLocks noGrp="1"/>
          </p:cNvSpPr>
          <p:nvPr>
            <p:ph type="title"/>
          </p:nvPr>
        </p:nvSpPr>
        <p:spPr>
          <a:xfrm>
            <a:off x="460375" y="1979112"/>
            <a:ext cx="10515600" cy="1167924"/>
          </a:xfrm>
        </p:spPr>
        <p:txBody>
          <a:bodyPr/>
          <a:lstStyle/>
          <a:p>
            <a:pPr algn="ctr"/>
            <a:r>
              <a:rPr lang="en-IN" dirty="0" smtClean="0"/>
              <a:t>Any Query ?</a:t>
            </a:r>
            <a:endParaRPr lang="en-IN" dirty="0"/>
          </a:p>
        </p:txBody>
      </p:sp>
      <p:sp>
        <p:nvSpPr>
          <p:cNvPr id="5" name="Text Placeholder 4"/>
          <p:cNvSpPr>
            <a:spLocks noGrp="1"/>
          </p:cNvSpPr>
          <p:nvPr>
            <p:ph type="body" idx="1"/>
          </p:nvPr>
        </p:nvSpPr>
        <p:spPr>
          <a:xfrm>
            <a:off x="838200" y="847524"/>
            <a:ext cx="10515600" cy="4886849"/>
          </a:xfrm>
        </p:spPr>
        <p:txBody>
          <a:bodyPr>
            <a:normAutofit/>
          </a:bodyPr>
          <a:lstStyle/>
          <a:p>
            <a:r>
              <a:rPr lang="en-IN" dirty="0" smtClean="0"/>
              <a:t>                                                        </a:t>
            </a:r>
          </a:p>
          <a:p>
            <a:endParaRPr lang="en-IN" dirty="0"/>
          </a:p>
          <a:p>
            <a:r>
              <a:rPr lang="en-IN" dirty="0" smtClean="0"/>
              <a:t>                                                               THANKYOU</a:t>
            </a:r>
          </a:p>
          <a:p>
            <a:pPr algn="ctr"/>
            <a:endParaRPr lang="en-IN" dirty="0" smtClean="0"/>
          </a:p>
          <a:p>
            <a:pPr algn="ctr"/>
            <a:endParaRPr lang="en-IN" dirty="0" smtClean="0"/>
          </a:p>
          <a:p>
            <a:pPr algn="ctr"/>
            <a:endParaRPr lang="en-IN" dirty="0"/>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48</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49</a:t>
            </a:fld>
            <a:endParaRPr lang="en-US" dirty="0"/>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47" name="AutoShape 3" descr="BCD Counter Circuit using the 74LS90 Decade Co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359959" y="1937288"/>
            <a:ext cx="763991" cy="2862322"/>
          </a:xfrm>
          <a:prstGeom prst="rect">
            <a:avLst/>
          </a:prstGeom>
          <a:noFill/>
        </p:spPr>
        <p:txBody>
          <a:bodyPr wrap="square" rtlCol="0">
            <a:spAutoFit/>
          </a:bodyPr>
          <a:lstStyle/>
          <a:p>
            <a:endParaRPr lang="en-US" dirty="0" smtClean="0"/>
          </a:p>
          <a:p>
            <a:r>
              <a:rPr lang="en-US" dirty="0" smtClean="0"/>
              <a:t>JA=</a:t>
            </a:r>
          </a:p>
          <a:p>
            <a:r>
              <a:rPr lang="en-US" dirty="0" smtClean="0"/>
              <a:t>KB=</a:t>
            </a:r>
          </a:p>
          <a:p>
            <a:r>
              <a:rPr lang="en-US" dirty="0" smtClean="0"/>
              <a:t>JA=</a:t>
            </a:r>
          </a:p>
          <a:p>
            <a:r>
              <a:rPr lang="en-US" dirty="0" smtClean="0"/>
              <a:t>KB=</a:t>
            </a:r>
          </a:p>
          <a:p>
            <a:r>
              <a:rPr lang="en-US" dirty="0" smtClean="0"/>
              <a:t>JC=</a:t>
            </a:r>
          </a:p>
          <a:p>
            <a:r>
              <a:rPr lang="en-US" dirty="0" smtClean="0"/>
              <a:t>KC=</a:t>
            </a:r>
          </a:p>
          <a:p>
            <a:r>
              <a:rPr lang="en-US" dirty="0" smtClean="0"/>
              <a:t>JD=</a:t>
            </a:r>
          </a:p>
          <a:p>
            <a:r>
              <a:rPr lang="en-US" dirty="0" smtClean="0"/>
              <a:t>KD=</a:t>
            </a:r>
          </a:p>
          <a:p>
            <a:endParaRPr lang="en-US" dirty="0"/>
          </a:p>
        </p:txBody>
      </p:sp>
      <p:pic>
        <p:nvPicPr>
          <p:cNvPr id="86018" name="Picture 2"/>
          <p:cNvPicPr>
            <a:picLocks noChangeAspect="1" noChangeArrowheads="1"/>
          </p:cNvPicPr>
          <p:nvPr/>
        </p:nvPicPr>
        <p:blipFill>
          <a:blip r:embed="rId3"/>
          <a:srcRect/>
          <a:stretch>
            <a:fillRect/>
          </a:stretch>
        </p:blipFill>
        <p:spPr bwMode="auto">
          <a:xfrm>
            <a:off x="877896" y="1062604"/>
            <a:ext cx="2914650" cy="24003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3"/>
          <a:srcRect/>
          <a:stretch>
            <a:fillRect/>
          </a:stretch>
        </p:blipFill>
        <p:spPr bwMode="auto">
          <a:xfrm>
            <a:off x="3670882" y="1062604"/>
            <a:ext cx="2914650" cy="2400300"/>
          </a:xfrm>
          <a:prstGeom prst="rect">
            <a:avLst/>
          </a:prstGeom>
          <a:noFill/>
          <a:ln w="9525">
            <a:noFill/>
            <a:miter lim="800000"/>
            <a:headEnd/>
            <a:tailEnd/>
          </a:ln>
          <a:effectLst/>
        </p:spPr>
      </p:pic>
      <p:pic>
        <p:nvPicPr>
          <p:cNvPr id="86020" name="Picture 4"/>
          <p:cNvPicPr>
            <a:picLocks noChangeAspect="1" noChangeArrowheads="1"/>
          </p:cNvPicPr>
          <p:nvPr/>
        </p:nvPicPr>
        <p:blipFill>
          <a:blip r:embed="rId3"/>
          <a:srcRect/>
          <a:stretch>
            <a:fillRect/>
          </a:stretch>
        </p:blipFill>
        <p:spPr bwMode="auto">
          <a:xfrm>
            <a:off x="1123950" y="3462904"/>
            <a:ext cx="2914650" cy="2400300"/>
          </a:xfrm>
          <a:prstGeom prst="rect">
            <a:avLst/>
          </a:prstGeom>
          <a:noFill/>
          <a:ln w="9525">
            <a:noFill/>
            <a:miter lim="800000"/>
            <a:headEnd/>
            <a:tailEnd/>
          </a:ln>
          <a:effectLst/>
        </p:spPr>
      </p:pic>
      <p:pic>
        <p:nvPicPr>
          <p:cNvPr id="86021" name="Picture 5"/>
          <p:cNvPicPr>
            <a:picLocks noChangeAspect="1" noChangeArrowheads="1"/>
          </p:cNvPicPr>
          <p:nvPr/>
        </p:nvPicPr>
        <p:blipFill>
          <a:blip r:embed="rId3"/>
          <a:srcRect/>
          <a:stretch>
            <a:fillRect/>
          </a:stretch>
        </p:blipFill>
        <p:spPr bwMode="auto">
          <a:xfrm>
            <a:off x="3670882" y="3462904"/>
            <a:ext cx="2914650" cy="2400300"/>
          </a:xfrm>
          <a:prstGeom prst="rect">
            <a:avLst/>
          </a:prstGeom>
          <a:noFill/>
          <a:ln w="9525">
            <a:noFill/>
            <a:miter lim="800000"/>
            <a:headEnd/>
            <a:tailEnd/>
          </a:ln>
          <a:effectLst/>
        </p:spPr>
      </p:pic>
      <p:pic>
        <p:nvPicPr>
          <p:cNvPr id="86022" name="Picture 6"/>
          <p:cNvPicPr>
            <a:picLocks noChangeAspect="1" noChangeArrowheads="1"/>
          </p:cNvPicPr>
          <p:nvPr/>
        </p:nvPicPr>
        <p:blipFill>
          <a:blip r:embed="rId3"/>
          <a:srcRect/>
          <a:stretch>
            <a:fillRect/>
          </a:stretch>
        </p:blipFill>
        <p:spPr bwMode="auto">
          <a:xfrm>
            <a:off x="6400801" y="1028700"/>
            <a:ext cx="2914650" cy="2400300"/>
          </a:xfrm>
          <a:prstGeom prst="rect">
            <a:avLst/>
          </a:prstGeom>
          <a:noFill/>
          <a:ln w="9525">
            <a:noFill/>
            <a:miter lim="800000"/>
            <a:headEnd/>
            <a:tailEnd/>
          </a:ln>
          <a:effectLst/>
        </p:spPr>
      </p:pic>
      <p:pic>
        <p:nvPicPr>
          <p:cNvPr id="86023" name="Picture 7"/>
          <p:cNvPicPr>
            <a:picLocks noChangeAspect="1" noChangeArrowheads="1"/>
          </p:cNvPicPr>
          <p:nvPr/>
        </p:nvPicPr>
        <p:blipFill>
          <a:blip r:embed="rId3"/>
          <a:srcRect/>
          <a:stretch>
            <a:fillRect/>
          </a:stretch>
        </p:blipFill>
        <p:spPr bwMode="auto">
          <a:xfrm>
            <a:off x="6400801" y="3429000"/>
            <a:ext cx="2914650" cy="2400300"/>
          </a:xfrm>
          <a:prstGeom prst="rect">
            <a:avLst/>
          </a:prstGeom>
          <a:noFill/>
          <a:ln w="9525">
            <a:noFill/>
            <a:miter lim="800000"/>
            <a:headEnd/>
            <a:tailEnd/>
          </a:ln>
          <a:effectLst/>
        </p:spPr>
      </p:pic>
      <p:pic>
        <p:nvPicPr>
          <p:cNvPr id="86024" name="Picture 8"/>
          <p:cNvPicPr>
            <a:picLocks noChangeAspect="1" noChangeArrowheads="1"/>
          </p:cNvPicPr>
          <p:nvPr/>
        </p:nvPicPr>
        <p:blipFill>
          <a:blip r:embed="rId3"/>
          <a:srcRect/>
          <a:stretch>
            <a:fillRect/>
          </a:stretch>
        </p:blipFill>
        <p:spPr bwMode="auto">
          <a:xfrm>
            <a:off x="9133512" y="847524"/>
            <a:ext cx="2914650" cy="2400300"/>
          </a:xfrm>
          <a:prstGeom prst="rect">
            <a:avLst/>
          </a:prstGeom>
          <a:noFill/>
          <a:ln w="9525">
            <a:noFill/>
            <a:miter lim="800000"/>
            <a:headEnd/>
            <a:tailEnd/>
          </a:ln>
          <a:effectLst/>
        </p:spPr>
      </p:pic>
      <p:pic>
        <p:nvPicPr>
          <p:cNvPr id="86025" name="Picture 9"/>
          <p:cNvPicPr>
            <a:picLocks noChangeAspect="1" noChangeArrowheads="1"/>
          </p:cNvPicPr>
          <p:nvPr/>
        </p:nvPicPr>
        <p:blipFill>
          <a:blip r:embed="rId3"/>
          <a:srcRect/>
          <a:stretch>
            <a:fillRect/>
          </a:stretch>
        </p:blipFill>
        <p:spPr bwMode="auto">
          <a:xfrm>
            <a:off x="9133512" y="3247824"/>
            <a:ext cx="2914650" cy="2400300"/>
          </a:xfrm>
          <a:prstGeom prst="rect">
            <a:avLst/>
          </a:prstGeom>
          <a:noFill/>
          <a:ln w="9525">
            <a:noFill/>
            <a:miter lim="800000"/>
            <a:headEnd/>
            <a:tailEnd/>
          </a:ln>
          <a:effectLst/>
        </p:spPr>
      </p:pic>
      <p:sp>
        <p:nvSpPr>
          <p:cNvPr id="20" name="Rectangle 19"/>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3829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&lt;Subject Name&gt; | &lt;Unit-No&gt; | &lt;Session-No&gt;</a:t>
            </a:r>
            <a:endParaRPr lang="en-US"/>
          </a:p>
        </p:txBody>
      </p:sp>
      <p:sp>
        <p:nvSpPr>
          <p:cNvPr id="5" name="Slide Number Placeholder 4"/>
          <p:cNvSpPr>
            <a:spLocks noGrp="1"/>
          </p:cNvSpPr>
          <p:nvPr>
            <p:ph type="sldNum" sz="quarter" idx="12"/>
          </p:nvPr>
        </p:nvSpPr>
        <p:spPr/>
        <p:txBody>
          <a:bodyPr/>
          <a:lstStyle/>
          <a:p>
            <a:fld id="{BF27EA0E-D0B5-454B-B09E-37CA907271B3}" type="slidenum">
              <a:rPr lang="en-US" smtClean="0"/>
              <a:pPr/>
              <a:t>5</a:t>
            </a:fld>
            <a:endParaRPr lang="en-US"/>
          </a:p>
        </p:txBody>
      </p:sp>
      <p:pic>
        <p:nvPicPr>
          <p:cNvPr id="6" name="Picture 2" descr="Shift Registers"/>
          <p:cNvPicPr>
            <a:picLocks noChangeAspect="1" noChangeArrowheads="1"/>
          </p:cNvPicPr>
          <p:nvPr/>
        </p:nvPicPr>
        <p:blipFill>
          <a:blip r:embed="rId2"/>
          <a:srcRect/>
          <a:stretch>
            <a:fillRect/>
          </a:stretch>
        </p:blipFill>
        <p:spPr bwMode="auto">
          <a:xfrm>
            <a:off x="1091641" y="1100381"/>
            <a:ext cx="10262159" cy="4974955"/>
          </a:xfrm>
          <a:prstGeom prst="rect">
            <a:avLst/>
          </a:prstGeom>
          <a:noFill/>
        </p:spPr>
      </p:pic>
      <p:sp>
        <p:nvSpPr>
          <p:cNvPr id="7" name="Rectangle 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6</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3010" name="AutoShape 2" descr="Shift Register : Different Types, Counters and Applic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2" name="Picture 4" descr="Digital Circuits - Shift Registers - Tutorialspoint"/>
          <p:cNvPicPr>
            <a:picLocks noChangeAspect="1" noChangeArrowheads="1"/>
          </p:cNvPicPr>
          <p:nvPr/>
        </p:nvPicPr>
        <p:blipFill>
          <a:blip r:embed="rId3"/>
          <a:srcRect/>
          <a:stretch>
            <a:fillRect/>
          </a:stretch>
        </p:blipFill>
        <p:spPr bwMode="auto">
          <a:xfrm>
            <a:off x="1150810" y="3367052"/>
            <a:ext cx="8059722" cy="2820904"/>
          </a:xfrm>
          <a:prstGeom prst="rect">
            <a:avLst/>
          </a:prstGeom>
          <a:noFill/>
        </p:spPr>
      </p:pic>
      <p:sp>
        <p:nvSpPr>
          <p:cNvPr id="14" name="Rectangle 13"/>
          <p:cNvSpPr/>
          <p:nvPr/>
        </p:nvSpPr>
        <p:spPr>
          <a:xfrm>
            <a:off x="383329" y="999954"/>
            <a:ext cx="4250664" cy="461665"/>
          </a:xfrm>
          <a:prstGeom prst="rect">
            <a:avLst/>
          </a:prstGeom>
        </p:spPr>
        <p:txBody>
          <a:bodyPr wrap="square">
            <a:spAutoFit/>
          </a:bodyPr>
          <a:lstStyle/>
          <a:p>
            <a:r>
              <a:rPr lang="en-US" sz="2400" b="1" dirty="0" smtClean="0"/>
              <a:t>serial in serial out shift register </a:t>
            </a:r>
            <a:endParaRPr lang="en-US" sz="2400" b="1" dirty="0"/>
          </a:p>
        </p:txBody>
      </p:sp>
      <p:sp>
        <p:nvSpPr>
          <p:cNvPr id="17" name="Rectangle 16"/>
          <p:cNvSpPr/>
          <p:nvPr/>
        </p:nvSpPr>
        <p:spPr>
          <a:xfrm>
            <a:off x="744546" y="1761690"/>
            <a:ext cx="10817190" cy="830997"/>
          </a:xfrm>
          <a:prstGeom prst="rect">
            <a:avLst/>
          </a:prstGeom>
        </p:spPr>
        <p:txBody>
          <a:bodyPr wrap="square">
            <a:spAutoFit/>
          </a:bodyPr>
          <a:lstStyle/>
          <a:p>
            <a:r>
              <a:rPr lang="en-US" sz="2400" b="1" dirty="0" smtClean="0"/>
              <a:t>Serial In Serial Out (SISO) shift registers are a kind of shift registers where both data loading as well as data retrieval to/from the shift register occurs in serial-mode.</a:t>
            </a:r>
            <a:endParaRPr lang="en-US" sz="2400" b="1" dirty="0"/>
          </a:p>
        </p:txBody>
      </p:sp>
      <p:sp>
        <p:nvSpPr>
          <p:cNvPr id="18" name="Rectangle 17"/>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319758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7</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64" name="Picture 4" descr="Shift Register : Different Types, Counters and Applications"/>
          <p:cNvPicPr>
            <a:picLocks noChangeAspect="1" noChangeArrowheads="1"/>
          </p:cNvPicPr>
          <p:nvPr/>
        </p:nvPicPr>
        <p:blipFill>
          <a:blip r:embed="rId3"/>
          <a:srcRect/>
          <a:stretch>
            <a:fillRect/>
          </a:stretch>
        </p:blipFill>
        <p:spPr bwMode="auto">
          <a:xfrm>
            <a:off x="460375" y="2296476"/>
            <a:ext cx="6531534" cy="2384011"/>
          </a:xfrm>
          <a:prstGeom prst="rect">
            <a:avLst/>
          </a:prstGeom>
          <a:noFill/>
        </p:spPr>
      </p:pic>
      <p:sp>
        <p:nvSpPr>
          <p:cNvPr id="14" name="Rectangle 13"/>
          <p:cNvSpPr/>
          <p:nvPr/>
        </p:nvSpPr>
        <p:spPr>
          <a:xfrm>
            <a:off x="460375" y="1186077"/>
            <a:ext cx="11587787" cy="677108"/>
          </a:xfrm>
          <a:prstGeom prst="rect">
            <a:avLst/>
          </a:prstGeom>
        </p:spPr>
        <p:txBody>
          <a:bodyPr wrap="square">
            <a:spAutoFit/>
          </a:bodyPr>
          <a:lstStyle/>
          <a:p>
            <a:r>
              <a:rPr lang="en-US" sz="2000" b="1" dirty="0" smtClean="0"/>
              <a:t>Serial In Serial Out (SISO) shift registers </a:t>
            </a:r>
            <a:r>
              <a:rPr lang="en-US" dirty="0" smtClean="0"/>
              <a:t>are a kind of </a:t>
            </a:r>
            <a:r>
              <a:rPr lang="en-US" b="1" dirty="0" smtClean="0"/>
              <a:t>shift registers</a:t>
            </a:r>
            <a:r>
              <a:rPr lang="en-US" dirty="0" smtClean="0"/>
              <a:t> where both data loading as well as data retrieval to/from the </a:t>
            </a:r>
            <a:r>
              <a:rPr lang="en-US" b="1" dirty="0" smtClean="0"/>
              <a:t>shift register</a:t>
            </a:r>
            <a:r>
              <a:rPr lang="en-US" dirty="0" smtClean="0"/>
              <a:t> occurs in </a:t>
            </a:r>
            <a:r>
              <a:rPr lang="en-US" b="1" dirty="0" smtClean="0"/>
              <a:t>serial</a:t>
            </a:r>
            <a:r>
              <a:rPr lang="en-US" dirty="0" smtClean="0"/>
              <a:t>-mode</a:t>
            </a:r>
            <a:endParaRPr lang="en-US" dirty="0"/>
          </a:p>
        </p:txBody>
      </p:sp>
      <p:pic>
        <p:nvPicPr>
          <p:cNvPr id="40967" name="Picture 7"/>
          <p:cNvPicPr>
            <a:picLocks noChangeAspect="1" noChangeArrowheads="1"/>
          </p:cNvPicPr>
          <p:nvPr/>
        </p:nvPicPr>
        <p:blipFill>
          <a:blip r:embed="rId4"/>
          <a:srcRect/>
          <a:stretch>
            <a:fillRect/>
          </a:stretch>
        </p:blipFill>
        <p:spPr bwMode="auto">
          <a:xfrm>
            <a:off x="7198801" y="1863185"/>
            <a:ext cx="3714750" cy="2257425"/>
          </a:xfrm>
          <a:prstGeom prst="rect">
            <a:avLst/>
          </a:prstGeom>
          <a:noFill/>
          <a:ln w="9525">
            <a:noFill/>
            <a:miter lim="800000"/>
            <a:headEnd/>
            <a:tailEnd/>
          </a:ln>
          <a:effectLst/>
        </p:spPr>
      </p:pic>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319758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8</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460374" y="1327481"/>
            <a:ext cx="11587787" cy="523220"/>
          </a:xfrm>
          <a:prstGeom prst="rect">
            <a:avLst/>
          </a:prstGeom>
        </p:spPr>
        <p:txBody>
          <a:bodyPr wrap="square">
            <a:spAutoFit/>
          </a:bodyPr>
          <a:lstStyle/>
          <a:p>
            <a:r>
              <a:rPr lang="en-US" sz="2800" dirty="0" smtClean="0"/>
              <a:t>.</a:t>
            </a:r>
            <a:endParaRPr lang="en-US" sz="2800" dirty="0"/>
          </a:p>
        </p:txBody>
      </p:sp>
      <p:pic>
        <p:nvPicPr>
          <p:cNvPr id="69634" name="Picture 2"/>
          <p:cNvPicPr>
            <a:picLocks noChangeAspect="1" noChangeArrowheads="1"/>
          </p:cNvPicPr>
          <p:nvPr/>
        </p:nvPicPr>
        <p:blipFill>
          <a:blip r:embed="rId3"/>
          <a:srcRect/>
          <a:stretch>
            <a:fillRect/>
          </a:stretch>
        </p:blipFill>
        <p:spPr bwMode="auto">
          <a:xfrm>
            <a:off x="990599" y="3248125"/>
            <a:ext cx="7162799" cy="2847875"/>
          </a:xfrm>
          <a:prstGeom prst="rect">
            <a:avLst/>
          </a:prstGeom>
          <a:noFill/>
          <a:ln w="9525">
            <a:noFill/>
            <a:miter lim="800000"/>
            <a:headEnd/>
            <a:tailEnd/>
          </a:ln>
          <a:effectLst/>
        </p:spPr>
      </p:pic>
      <p:sp>
        <p:nvSpPr>
          <p:cNvPr id="14" name="Rectangle 13"/>
          <p:cNvSpPr/>
          <p:nvPr/>
        </p:nvSpPr>
        <p:spPr>
          <a:xfrm>
            <a:off x="644756" y="1327481"/>
            <a:ext cx="5633017" cy="461665"/>
          </a:xfrm>
          <a:prstGeom prst="rect">
            <a:avLst/>
          </a:prstGeom>
        </p:spPr>
        <p:txBody>
          <a:bodyPr wrap="none">
            <a:spAutoFit/>
          </a:bodyPr>
          <a:lstStyle/>
          <a:p>
            <a:r>
              <a:rPr lang="en-US" sz="2400" b="1" dirty="0" smtClean="0"/>
              <a:t>4-bit Serial-in to Parallel-out Shift Register:</a:t>
            </a:r>
            <a:endParaRPr lang="en-US" sz="2400" b="1" dirty="0"/>
          </a:p>
        </p:txBody>
      </p:sp>
      <p:sp>
        <p:nvSpPr>
          <p:cNvPr id="18" name="Rectangle 17"/>
          <p:cNvSpPr/>
          <p:nvPr/>
        </p:nvSpPr>
        <p:spPr>
          <a:xfrm>
            <a:off x="990599" y="1741383"/>
            <a:ext cx="10834607" cy="1569660"/>
          </a:xfrm>
          <a:prstGeom prst="rect">
            <a:avLst/>
          </a:prstGeom>
        </p:spPr>
        <p:txBody>
          <a:bodyPr wrap="square">
            <a:spAutoFit/>
          </a:bodyPr>
          <a:lstStyle/>
          <a:p>
            <a:pPr algn="just"/>
            <a:r>
              <a:rPr lang="en-US" sz="2400" dirty="0" smtClean="0"/>
              <a:t>The serial-in parallel-out shift register is used to convert serial data into parallel data thus they are used in communication lines where </a:t>
            </a:r>
            <a:r>
              <a:rPr lang="en-US" sz="2400" dirty="0" err="1" smtClean="0"/>
              <a:t>demultiplexing</a:t>
            </a:r>
            <a:r>
              <a:rPr lang="en-US" sz="2400" dirty="0" smtClean="0"/>
              <a:t> of a data line into several parallel line is required In Serial In Parallel Out (SIPO) shift registers, the data is stored into the register serially while it is retrieved from it in parallel-fashion.</a:t>
            </a:r>
            <a:endParaRPr lang="en-US" sz="2400" dirty="0"/>
          </a:p>
        </p:txBody>
      </p:sp>
      <p:sp>
        <p:nvSpPr>
          <p:cNvPr id="17" name="Rectangle 16"/>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319758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937331" y="6356352"/>
            <a:ext cx="24384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9</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4" name="AutoShape 2" descr="blob:https://web.whatsapp.com/a2aa2aeb-366f-4da7-b7f7-8951047fc7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6802" name="Picture 2" descr="Shift Registers: Serial-in, Parallel-out (SIPO) Conversion | Shift Registers  | Electronics Textbook"/>
          <p:cNvPicPr>
            <a:picLocks noChangeAspect="1" noChangeArrowheads="1"/>
          </p:cNvPicPr>
          <p:nvPr/>
        </p:nvPicPr>
        <p:blipFill>
          <a:blip r:embed="rId3"/>
          <a:srcRect/>
          <a:stretch>
            <a:fillRect/>
          </a:stretch>
        </p:blipFill>
        <p:spPr bwMode="auto">
          <a:xfrm>
            <a:off x="5765961" y="1208868"/>
            <a:ext cx="5276850" cy="3703087"/>
          </a:xfrm>
          <a:prstGeom prst="rect">
            <a:avLst/>
          </a:prstGeom>
          <a:noFill/>
        </p:spPr>
      </p:pic>
      <p:pic>
        <p:nvPicPr>
          <p:cNvPr id="12" name="Picture 2"/>
          <p:cNvPicPr>
            <a:picLocks noChangeAspect="1" noChangeArrowheads="1"/>
          </p:cNvPicPr>
          <p:nvPr/>
        </p:nvPicPr>
        <p:blipFill>
          <a:blip r:embed="rId4"/>
          <a:srcRect/>
          <a:stretch>
            <a:fillRect/>
          </a:stretch>
        </p:blipFill>
        <p:spPr bwMode="auto">
          <a:xfrm>
            <a:off x="211267" y="1208868"/>
            <a:ext cx="4966905" cy="3952068"/>
          </a:xfrm>
          <a:prstGeom prst="rect">
            <a:avLst/>
          </a:prstGeom>
          <a:noFill/>
          <a:ln w="9525">
            <a:noFill/>
            <a:miter lim="800000"/>
            <a:headEnd/>
            <a:tailEnd/>
          </a:ln>
          <a:effectLst/>
        </p:spPr>
      </p:pic>
      <p:sp>
        <p:nvSpPr>
          <p:cNvPr id="14" name="Rectangle 13"/>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Institute of Technology (Excellence), Bhopal </a:t>
            </a:r>
            <a:endParaRPr lang="en-US" sz="2800" b="1" dirty="0">
              <a:solidFill>
                <a:srgbClr val="FF0000"/>
              </a:solidFill>
            </a:endParaRPr>
          </a:p>
        </p:txBody>
      </p:sp>
    </p:spTree>
    <p:extLst>
      <p:ext uri="{BB962C8B-B14F-4D97-AF65-F5344CB8AC3E}">
        <p14:creationId xmlns:p14="http://schemas.microsoft.com/office/powerpoint/2010/main" xmlns="" val="257910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chnocrats Online Lectures" id="{13FB5987-0490-8245-8D84-9E0D7E106FA3}" vid="{3C03E0A4-34C3-A54A-B51E-7FE39E500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3236</TotalTime>
  <Words>1872</Words>
  <Application>Microsoft Office PowerPoint</Application>
  <PresentationFormat>Custom</PresentationFormat>
  <Paragraphs>793</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Any Query ?</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Karsoliya</dc:creator>
  <cp:lastModifiedBy>Administrator</cp:lastModifiedBy>
  <cp:revision>301</cp:revision>
  <dcterms:created xsi:type="dcterms:W3CDTF">2020-12-11T08:51:54Z</dcterms:created>
  <dcterms:modified xsi:type="dcterms:W3CDTF">2023-05-02T12:57:38Z</dcterms:modified>
</cp:coreProperties>
</file>