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sldIdLst>
    <p:sldId id="285" r:id="rId2"/>
    <p:sldId id="261" r:id="rId3"/>
    <p:sldId id="262" r:id="rId4"/>
    <p:sldId id="263" r:id="rId5"/>
    <p:sldId id="264" r:id="rId6"/>
    <p:sldId id="265" r:id="rId7"/>
    <p:sldId id="266" r:id="rId8"/>
    <p:sldId id="268" r:id="rId9"/>
    <p:sldId id="270" r:id="rId10"/>
    <p:sldId id="271" r:id="rId11"/>
    <p:sldId id="272" r:id="rId12"/>
    <p:sldId id="274" r:id="rId13"/>
    <p:sldId id="277" r:id="rId14"/>
    <p:sldId id="278" r:id="rId15"/>
    <p:sldId id="279" r:id="rId16"/>
    <p:sldId id="284" r:id="rId17"/>
    <p:sldId id="280" r:id="rId18"/>
    <p:sldId id="281" r:id="rId19"/>
    <p:sldId id="282" r:id="rId20"/>
    <p:sldId id="283" r:id="rId21"/>
    <p:sldId id="286" r:id="rId22"/>
    <p:sldId id="287" r:id="rId23"/>
    <p:sldId id="288" r:id="rId24"/>
    <p:sldId id="289" r:id="rId25"/>
    <p:sldId id="290" r:id="rId26"/>
    <p:sldId id="291" r:id="rId27"/>
    <p:sldId id="292" r:id="rId28"/>
    <p:sldId id="293" r:id="rId29"/>
    <p:sldId id="294"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8" autoAdjust="0"/>
    <p:restoredTop sz="95897" autoAdjust="0"/>
  </p:normalViewPr>
  <p:slideViewPr>
    <p:cSldViewPr snapToGrid="0" snapToObjects="1">
      <p:cViewPr varScale="1">
        <p:scale>
          <a:sx n="73" d="100"/>
          <a:sy n="73" d="100"/>
        </p:scale>
        <p:origin x="-57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9FB4B-1691-6A43-AEDB-52E5F14AD93A}" type="datetimeFigureOut">
              <a:rPr lang="en-US" smtClean="0"/>
              <a:pPr/>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74C9D-047E-EC46-88E8-2C3E69143E14}" type="slidenum">
              <a:rPr lang="en-US" smtClean="0"/>
              <a:pPr/>
              <a:t>‹#›</a:t>
            </a:fld>
            <a:endParaRPr lang="en-US"/>
          </a:p>
        </p:txBody>
      </p:sp>
    </p:spTree>
    <p:extLst>
      <p:ext uri="{BB962C8B-B14F-4D97-AF65-F5344CB8AC3E}">
        <p14:creationId xmlns="" xmlns:p14="http://schemas.microsoft.com/office/powerpoint/2010/main" val="192065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a:t>
            </a:fld>
            <a:endParaRPr lang="en-US"/>
          </a:p>
        </p:txBody>
      </p:sp>
    </p:spTree>
    <p:extLst>
      <p:ext uri="{BB962C8B-B14F-4D97-AF65-F5344CB8AC3E}">
        <p14:creationId xmlns="" xmlns:p14="http://schemas.microsoft.com/office/powerpoint/2010/main" val="170530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a:t>
            </a:fld>
            <a:endParaRPr lang="en-US"/>
          </a:p>
        </p:txBody>
      </p:sp>
    </p:spTree>
    <p:extLst>
      <p:ext uri="{BB962C8B-B14F-4D97-AF65-F5344CB8AC3E}">
        <p14:creationId xmlns="" xmlns:p14="http://schemas.microsoft.com/office/powerpoint/2010/main" val="101510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a:t>
            </a:fld>
            <a:endParaRPr lang="en-US"/>
          </a:p>
        </p:txBody>
      </p:sp>
    </p:spTree>
    <p:extLst>
      <p:ext uri="{BB962C8B-B14F-4D97-AF65-F5344CB8AC3E}">
        <p14:creationId xmlns="" xmlns:p14="http://schemas.microsoft.com/office/powerpoint/2010/main" val="1565831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F73942-AB2E-7841-AEA2-3FDD1A2D6C16}"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4496F1-0696-B347-A871-E362EAE805D4}"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EA158D-60F5-A14C-92B3-3389F0A6D752}"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14FC5-0CF5-1A48-8A1F-4CCD4E3FA8E1}"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A995B-E052-2D4B-96BA-E1A39A1DAA34}"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77E7B5-1847-0746-BA10-48E79EC45FCA}" type="datetime1">
              <a:rPr lang="en-US" smtClean="0"/>
              <a:pPr/>
              <a:t>5/2/2023</a:t>
            </a:fld>
            <a:endParaRPr lang="en-US"/>
          </a:p>
        </p:txBody>
      </p:sp>
      <p:sp>
        <p:nvSpPr>
          <p:cNvPr id="6" name="Footer Placeholder 5"/>
          <p:cNvSpPr>
            <a:spLocks noGrp="1"/>
          </p:cNvSpPr>
          <p:nvPr>
            <p:ph type="ftr" sz="quarter" idx="11"/>
          </p:nvPr>
        </p:nvSpPr>
        <p:spPr/>
        <p:txBody>
          <a:bodyPr/>
          <a:lstStyle/>
          <a:p>
            <a:r>
              <a:rPr lang="en-US"/>
              <a:t>&lt;Subject Name&gt; | &lt;Unit-No&gt; | &lt;Session-No&gt;</a:t>
            </a:r>
          </a:p>
        </p:txBody>
      </p:sp>
      <p:sp>
        <p:nvSpPr>
          <p:cNvPr id="7" name="Slide Number Placeholder 6"/>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1C2045-C3B5-4F4D-BD97-ED0B0D62FB43}" type="datetime1">
              <a:rPr lang="en-US" smtClean="0"/>
              <a:pPr/>
              <a:t>5/2/2023</a:t>
            </a:fld>
            <a:endParaRPr lang="en-US"/>
          </a:p>
        </p:txBody>
      </p:sp>
      <p:sp>
        <p:nvSpPr>
          <p:cNvPr id="8" name="Footer Placeholder 7"/>
          <p:cNvSpPr>
            <a:spLocks noGrp="1"/>
          </p:cNvSpPr>
          <p:nvPr>
            <p:ph type="ftr" sz="quarter" idx="11"/>
          </p:nvPr>
        </p:nvSpPr>
        <p:spPr/>
        <p:txBody>
          <a:bodyPr/>
          <a:lstStyle/>
          <a:p>
            <a:r>
              <a:rPr lang="en-US"/>
              <a:t>&lt;Subject Name&gt; | &lt;Unit-No&gt; | &lt;Session-No&gt;</a:t>
            </a:r>
          </a:p>
        </p:txBody>
      </p:sp>
      <p:sp>
        <p:nvSpPr>
          <p:cNvPr id="9" name="Slide Number Placeholder 8"/>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A7B8AD-726C-8442-8405-79050775F9C8}" type="datetime1">
              <a:rPr lang="en-US" smtClean="0"/>
              <a:pPr/>
              <a:t>5/2/2023</a:t>
            </a:fld>
            <a:endParaRPr lang="en-US"/>
          </a:p>
        </p:txBody>
      </p:sp>
      <p:sp>
        <p:nvSpPr>
          <p:cNvPr id="4" name="Footer Placeholder 3"/>
          <p:cNvSpPr>
            <a:spLocks noGrp="1"/>
          </p:cNvSpPr>
          <p:nvPr>
            <p:ph type="ftr" sz="quarter" idx="11"/>
          </p:nvPr>
        </p:nvSpPr>
        <p:spPr/>
        <p:txBody>
          <a:bodyPr/>
          <a:lstStyle/>
          <a:p>
            <a:r>
              <a:rPr lang="en-US"/>
              <a:t>&lt;Subject Name&gt; | &lt;Unit-No&gt; | &lt;Session-No&gt;</a:t>
            </a:r>
          </a:p>
        </p:txBody>
      </p:sp>
      <p:sp>
        <p:nvSpPr>
          <p:cNvPr id="5" name="Slide Number Placeholder 4"/>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FCE35-2110-F442-BFD5-2FC8560F2F0C}" type="datetime1">
              <a:rPr lang="en-US" smtClean="0"/>
              <a:pPr/>
              <a:t>5/2/2023</a:t>
            </a:fld>
            <a:endParaRPr lang="en-US"/>
          </a:p>
        </p:txBody>
      </p:sp>
      <p:sp>
        <p:nvSpPr>
          <p:cNvPr id="3" name="Footer Placeholder 2"/>
          <p:cNvSpPr>
            <a:spLocks noGrp="1"/>
          </p:cNvSpPr>
          <p:nvPr>
            <p:ph type="ftr" sz="quarter" idx="11"/>
          </p:nvPr>
        </p:nvSpPr>
        <p:spPr/>
        <p:txBody>
          <a:bodyPr/>
          <a:lstStyle/>
          <a:p>
            <a:r>
              <a:rPr lang="en-US"/>
              <a:t>&lt;Subject Name&gt; | &lt;Unit-No&gt; | &lt;Session-No&gt;</a:t>
            </a:r>
          </a:p>
        </p:txBody>
      </p:sp>
      <p:sp>
        <p:nvSpPr>
          <p:cNvPr id="4" name="Slide Number Placeholder 3"/>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FAFE1E-6B79-4B49-87B7-08D321ED9E5D}" type="datetime1">
              <a:rPr lang="en-US" smtClean="0"/>
              <a:pPr/>
              <a:t>5/2/2023</a:t>
            </a:fld>
            <a:endParaRPr lang="en-US"/>
          </a:p>
        </p:txBody>
      </p:sp>
      <p:sp>
        <p:nvSpPr>
          <p:cNvPr id="6" name="Footer Placeholder 5"/>
          <p:cNvSpPr>
            <a:spLocks noGrp="1"/>
          </p:cNvSpPr>
          <p:nvPr>
            <p:ph type="ftr" sz="quarter" idx="11"/>
          </p:nvPr>
        </p:nvSpPr>
        <p:spPr/>
        <p:txBody>
          <a:bodyPr/>
          <a:lstStyle/>
          <a:p>
            <a:r>
              <a:rPr lang="en-US"/>
              <a:t>&lt;Subject Name&gt; | &lt;Unit-No&gt; | &lt;Session-No&gt;</a:t>
            </a:r>
          </a:p>
        </p:txBody>
      </p:sp>
      <p:sp>
        <p:nvSpPr>
          <p:cNvPr id="7" name="Slide Number Placeholder 6"/>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6B04AC-B88F-144C-8A6B-15FB3F3CBB6D}" type="datetime1">
              <a:rPr lang="en-US" smtClean="0"/>
              <a:pPr/>
              <a:t>5/2/2023</a:t>
            </a:fld>
            <a:endParaRPr lang="en-US"/>
          </a:p>
        </p:txBody>
      </p:sp>
      <p:sp>
        <p:nvSpPr>
          <p:cNvPr id="6" name="Footer Placeholder 5"/>
          <p:cNvSpPr>
            <a:spLocks noGrp="1"/>
          </p:cNvSpPr>
          <p:nvPr>
            <p:ph type="ftr" sz="quarter" idx="11"/>
          </p:nvPr>
        </p:nvSpPr>
        <p:spPr/>
        <p:txBody>
          <a:bodyPr/>
          <a:lstStyle/>
          <a:p>
            <a:r>
              <a:rPr lang="en-US"/>
              <a:t>&lt;Subject Name&gt; | &lt;Unit-No&gt; | &lt;Session-No&gt;</a:t>
            </a:r>
          </a:p>
        </p:txBody>
      </p:sp>
      <p:sp>
        <p:nvSpPr>
          <p:cNvPr id="7" name="Slide Number Placeholder 6"/>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313CE-3AB1-A147-B97A-5A6206B1BBA3}" type="datetime1">
              <a:rPr lang="en-US" smtClean="0"/>
              <a:pPr/>
              <a:t>5/2/2023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&lt;Subject Name&gt; | &lt;Unit-No&gt; | &lt;Session-No&gt;</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7EA0E-D0B5-454B-B09E-37CA907271B3}" type="slidenum">
              <a:rPr lang="en-US" smtClean="0"/>
              <a:pPr/>
              <a:t>‹#›</a:t>
            </a:fld>
            <a:endParaRPr lang="en-US"/>
          </a:p>
        </p:txBody>
      </p:sp>
    </p:spTree>
    <p:extLst>
      <p:ext uri="{BB962C8B-B14F-4D97-AF65-F5344CB8AC3E}">
        <p14:creationId xmlns="" xmlns:p14="http://schemas.microsoft.com/office/powerpoint/2010/main" val="2013913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27236" y="5929745"/>
            <a:ext cx="8915400" cy="769441"/>
          </a:xfrm>
          <a:prstGeom prst="rect">
            <a:avLst/>
          </a:prstGeom>
        </p:spPr>
        <p:txBody>
          <a:bodyPr wrap="square">
            <a:spAutoFit/>
          </a:bodyPr>
          <a:lstStyle/>
          <a:p>
            <a:pPr algn="ctr"/>
            <a:endParaRPr lang="en-US" sz="1100" b="1" dirty="0">
              <a:solidFill>
                <a:srgbClr val="A20000"/>
              </a:solidFill>
              <a:latin typeface="Swis721 BlkCn BT" pitchFamily="34" charset="0"/>
              <a:cs typeface="Arial" pitchFamily="34" charset="0"/>
            </a:endParaRPr>
          </a:p>
          <a:p>
            <a:pPr algn="ctr"/>
            <a:r>
              <a:rPr lang="en-US" sz="1100" b="1" dirty="0">
                <a:latin typeface="Arial" pitchFamily="34" charset="0"/>
                <a:cs typeface="Arial" pitchFamily="34" charset="0"/>
              </a:rPr>
              <a:t>Technocrats </a:t>
            </a:r>
            <a:r>
              <a:rPr lang="en-US" sz="1100" b="1" dirty="0" smtClean="0">
                <a:latin typeface="Arial" pitchFamily="34" charset="0"/>
                <a:cs typeface="Arial" pitchFamily="34" charset="0"/>
              </a:rPr>
              <a:t>Institute of Technology,  Bhopal </a:t>
            </a:r>
            <a:r>
              <a:rPr lang="en-US" sz="1100" b="1" dirty="0">
                <a:latin typeface="Arial" pitchFamily="34" charset="0"/>
                <a:cs typeface="Arial" pitchFamily="34" charset="0"/>
              </a:rPr>
              <a:t>- 462021 MP, India</a:t>
            </a:r>
          </a:p>
          <a:p>
            <a:pPr algn="ctr"/>
            <a:r>
              <a:rPr lang="en-US" sz="1100" b="1" dirty="0">
                <a:latin typeface="Arial" pitchFamily="34" charset="0"/>
                <a:cs typeface="Arial" pitchFamily="34" charset="0"/>
              </a:rPr>
              <a:t>Phone : +91-755-2751679</a:t>
            </a:r>
          </a:p>
          <a:p>
            <a:pPr algn="ctr"/>
            <a:r>
              <a:rPr lang="en-US" sz="1100" b="1" dirty="0">
                <a:latin typeface="Arial" pitchFamily="34" charset="0"/>
                <a:cs typeface="Arial" pitchFamily="34" charset="0"/>
              </a:rPr>
              <a:t>e-mail: info@titbhopal.net | website: </a:t>
            </a:r>
            <a:r>
              <a:rPr lang="en-US" sz="1100" b="1" dirty="0" smtClean="0">
                <a:latin typeface="Arial" pitchFamily="34" charset="0"/>
                <a:cs typeface="Arial" pitchFamily="34" charset="0"/>
              </a:rPr>
              <a:t>www.titbhopal.net </a:t>
            </a:r>
            <a:endParaRPr lang="en-IN" sz="1100" b="1" dirty="0">
              <a:latin typeface="Arial" pitchFamily="34" charset="0"/>
              <a:cs typeface="Arial" pitchFamily="34" charset="0"/>
            </a:endParaRPr>
          </a:p>
        </p:txBody>
      </p:sp>
      <p:sp>
        <p:nvSpPr>
          <p:cNvPr id="8" name="Rectangle 7"/>
          <p:cNvSpPr/>
          <p:nvPr/>
        </p:nvSpPr>
        <p:spPr>
          <a:xfrm>
            <a:off x="207818" y="1458201"/>
            <a:ext cx="11840344" cy="584775"/>
          </a:xfrm>
          <a:prstGeom prst="rect">
            <a:avLst/>
          </a:prstGeom>
        </p:spPr>
        <p:txBody>
          <a:bodyPr wrap="square">
            <a:spAutoFit/>
          </a:bodyPr>
          <a:lstStyle/>
          <a:p>
            <a:pPr algn="ctr"/>
            <a:r>
              <a:rPr lang="en-US" sz="3200" b="1" dirty="0" smtClean="0"/>
              <a:t>Cellular Mobile Communication (EC-602)</a:t>
            </a:r>
            <a:endParaRPr lang="en-US" sz="3200" b="1" dirty="0"/>
          </a:p>
        </p:txBody>
      </p:sp>
      <p:sp>
        <p:nvSpPr>
          <p:cNvPr id="9" name="Rectangle 8"/>
          <p:cNvSpPr/>
          <p:nvPr/>
        </p:nvSpPr>
        <p:spPr>
          <a:xfrm>
            <a:off x="1941532" y="2255445"/>
            <a:ext cx="8286808" cy="523220"/>
          </a:xfrm>
          <a:prstGeom prst="rect">
            <a:avLst/>
          </a:prstGeom>
        </p:spPr>
        <p:txBody>
          <a:bodyPr wrap="square">
            <a:spAutoFit/>
          </a:bodyPr>
          <a:lstStyle/>
          <a:p>
            <a:pPr algn="ctr"/>
            <a:r>
              <a:rPr lang="en-US" sz="2800" b="1" dirty="0" smtClean="0"/>
              <a:t>Unit 1</a:t>
            </a:r>
            <a:endParaRPr lang="en-US" sz="2800" b="1" dirty="0"/>
          </a:p>
        </p:txBody>
      </p:sp>
      <p:sp>
        <p:nvSpPr>
          <p:cNvPr id="12" name="Rectangle 11"/>
          <p:cNvSpPr/>
          <p:nvPr/>
        </p:nvSpPr>
        <p:spPr>
          <a:xfrm>
            <a:off x="1952596" y="2972635"/>
            <a:ext cx="8286808" cy="523220"/>
          </a:xfrm>
          <a:prstGeom prst="rect">
            <a:avLst/>
          </a:prstGeom>
        </p:spPr>
        <p:txBody>
          <a:bodyPr wrap="square">
            <a:spAutoFit/>
          </a:bodyPr>
          <a:lstStyle/>
          <a:p>
            <a:pPr algn="ctr"/>
            <a:r>
              <a:rPr lang="en-US" sz="2800" b="1" dirty="0" smtClean="0"/>
              <a:t>Session </a:t>
            </a:r>
            <a:r>
              <a:rPr lang="en-US" sz="2800" b="1" dirty="0"/>
              <a:t>– </a:t>
            </a:r>
            <a:r>
              <a:rPr lang="en-US" sz="2800" b="1" dirty="0" smtClean="0"/>
              <a:t>1/4</a:t>
            </a:r>
            <a:endParaRPr lang="en-US" sz="2800" b="1" dirty="0"/>
          </a:p>
        </p:txBody>
      </p:sp>
      <p:sp>
        <p:nvSpPr>
          <p:cNvPr id="13" name="Rectangle 12"/>
          <p:cNvSpPr/>
          <p:nvPr/>
        </p:nvSpPr>
        <p:spPr>
          <a:xfrm>
            <a:off x="1941532" y="4079306"/>
            <a:ext cx="8286808" cy="1015663"/>
          </a:xfrm>
          <a:prstGeom prst="rect">
            <a:avLst/>
          </a:prstGeom>
        </p:spPr>
        <p:txBody>
          <a:bodyPr wrap="square">
            <a:spAutoFit/>
          </a:bodyPr>
          <a:lstStyle/>
          <a:p>
            <a:pPr algn="ctr"/>
            <a:r>
              <a:rPr lang="en-US" sz="2000" b="1" dirty="0" smtClean="0"/>
              <a:t>Electronics &amp; Communication Engineering</a:t>
            </a:r>
            <a:endParaRPr lang="en-US" sz="2000" b="1" dirty="0"/>
          </a:p>
          <a:p>
            <a:pPr algn="ctr"/>
            <a:r>
              <a:rPr lang="en-US" sz="2000" b="1" dirty="0" smtClean="0"/>
              <a:t>VI</a:t>
            </a:r>
            <a:endParaRPr lang="en-US" sz="2000" b="1" dirty="0"/>
          </a:p>
          <a:p>
            <a:pPr algn="ctr"/>
            <a:r>
              <a:rPr lang="en-US" sz="2000" b="1" dirty="0" smtClean="0"/>
              <a:t>Dr. </a:t>
            </a:r>
            <a:r>
              <a:rPr lang="en-US" sz="2000" b="1" dirty="0" err="1" smtClean="0"/>
              <a:t>Jitendra</a:t>
            </a:r>
            <a:r>
              <a:rPr lang="en-US" sz="2000" b="1" dirty="0" smtClean="0"/>
              <a:t> P S </a:t>
            </a:r>
            <a:r>
              <a:rPr lang="en-US" sz="2000" b="1" dirty="0" err="1" smtClean="0"/>
              <a:t>Mathur</a:t>
            </a:r>
            <a:r>
              <a:rPr lang="en-US" sz="2000" b="1" dirty="0" smtClean="0"/>
              <a:t>, AP, EC, TIT</a:t>
            </a:r>
            <a:endParaRPr lang="en-US" sz="2000" b="1" dirty="0"/>
          </a:p>
        </p:txBody>
      </p:sp>
      <p:sp>
        <p:nvSpPr>
          <p:cNvPr id="16" name="Rectangle 15"/>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 xmlns:p14="http://schemas.microsoft.com/office/powerpoint/2010/main" val="139296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 &lt;Unit-2&gt; | &lt;Session-1&gt;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10</a:t>
            </a:fld>
            <a:endParaRPr lang="en-US"/>
          </a:p>
        </p:txBody>
      </p:sp>
      <p:pic>
        <p:nvPicPr>
          <p:cNvPr id="15" name="Picture 4" descr="Point To Point Connections - Airtel Point To Point Connection Manufacturer  from Jaipur"/>
          <p:cNvPicPr>
            <a:picLocks noChangeAspect="1" noChangeArrowheads="1"/>
          </p:cNvPicPr>
          <p:nvPr/>
        </p:nvPicPr>
        <p:blipFill>
          <a:blip r:embed="rId2"/>
          <a:srcRect/>
          <a:stretch>
            <a:fillRect/>
          </a:stretch>
        </p:blipFill>
        <p:spPr bwMode="auto">
          <a:xfrm>
            <a:off x="1468552" y="1386839"/>
            <a:ext cx="9125425" cy="4648201"/>
          </a:xfrm>
          <a:prstGeom prst="rect">
            <a:avLst/>
          </a:prstGeom>
          <a:noFill/>
        </p:spPr>
      </p:pic>
      <p:sp>
        <p:nvSpPr>
          <p:cNvPr id="16" name="Rectangle 15"/>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Unit-2&gt;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11</a:t>
            </a:fld>
            <a:endParaRPr lang="en-US"/>
          </a:p>
        </p:txBody>
      </p:sp>
      <p:sp>
        <p:nvSpPr>
          <p:cNvPr id="16" name="Rectangle 15"/>
          <p:cNvSpPr/>
          <p:nvPr/>
        </p:nvSpPr>
        <p:spPr>
          <a:xfrm>
            <a:off x="822960" y="1332411"/>
            <a:ext cx="10530840" cy="2554545"/>
          </a:xfrm>
          <a:prstGeom prst="rect">
            <a:avLst/>
          </a:prstGeom>
        </p:spPr>
        <p:txBody>
          <a:bodyPr wrap="square">
            <a:spAutoFit/>
          </a:bodyPr>
          <a:lstStyle/>
          <a:p>
            <a:pPr algn="just">
              <a:buFont typeface="Wingdings" pitchFamily="2" charset="2"/>
              <a:buChar char="§"/>
            </a:pPr>
            <a:r>
              <a:rPr lang="en-US" sz="2000" dirty="0" smtClean="0">
                <a:latin typeface="Times New Roman" pitchFamily="18" charset="0"/>
                <a:cs typeface="Times New Roman" pitchFamily="18" charset="0"/>
              </a:rPr>
              <a:t>Signal reflections in </a:t>
            </a:r>
            <a:r>
              <a:rPr lang="en-US" sz="2000" b="1" dirty="0" smtClean="0">
                <a:latin typeface="Times New Roman" pitchFamily="18" charset="0"/>
                <a:cs typeface="Times New Roman" pitchFamily="18" charset="0"/>
              </a:rPr>
              <a:t>flat</a:t>
            </a:r>
            <a:r>
              <a:rPr lang="en-US" sz="2000" dirty="0" smtClean="0">
                <a:latin typeface="Times New Roman" pitchFamily="18" charset="0"/>
                <a:cs typeface="Times New Roman" pitchFamily="18" charset="0"/>
              </a:rPr>
              <a:t> and hilly terrain, effect of human made structures, phase difference between direct and reflected paths, constant standard deviation, straight line path loss slope, general formula for </a:t>
            </a:r>
            <a:r>
              <a:rPr lang="en-US" sz="2000" b="1" dirty="0" smtClean="0">
                <a:latin typeface="Times New Roman" pitchFamily="18" charset="0"/>
                <a:cs typeface="Times New Roman" pitchFamily="18" charset="0"/>
              </a:rPr>
              <a:t>mobile propagation over water</a:t>
            </a:r>
            <a:r>
              <a:rPr lang="en-US" sz="2000" dirty="0" smtClean="0">
                <a:latin typeface="Times New Roman" pitchFamily="18" charset="0"/>
                <a:cs typeface="Times New Roman" pitchFamily="18" charset="0"/>
              </a:rPr>
              <a:t> and </a:t>
            </a:r>
            <a:r>
              <a:rPr lang="en-US" sz="2000" b="1" dirty="0" smtClean="0">
                <a:latin typeface="Times New Roman" pitchFamily="18" charset="0"/>
                <a:cs typeface="Times New Roman" pitchFamily="18" charset="0"/>
              </a:rPr>
              <a:t>flat open area</a:t>
            </a:r>
            <a:r>
              <a:rPr lang="en-US" sz="2000" dirty="0" smtClean="0">
                <a:latin typeface="Times New Roman" pitchFamily="18" charset="0"/>
                <a:cs typeface="Times New Roman" pitchFamily="18" charset="0"/>
              </a:rPr>
              <a:t>, near and long distance </a:t>
            </a:r>
            <a:r>
              <a:rPr lang="en-US" sz="2000" b="1" dirty="0" smtClean="0">
                <a:latin typeface="Times New Roman" pitchFamily="18" charset="0"/>
                <a:cs typeface="Times New Roman" pitchFamily="18" charset="0"/>
              </a:rPr>
              <a:t>propagation</a:t>
            </a:r>
            <a:r>
              <a:rPr lang="en-US" sz="2000" dirty="0" smtClean="0">
                <a:latin typeface="Times New Roman" pitchFamily="18" charset="0"/>
                <a:cs typeface="Times New Roman" pitchFamily="18" charset="0"/>
              </a:rPr>
              <a:t> .</a:t>
            </a:r>
          </a:p>
          <a:p>
            <a:pPr algn="just">
              <a:buNone/>
            </a:pPr>
            <a:endParaRPr lang="en-US" sz="2000" dirty="0" smtClean="0">
              <a:latin typeface="Times New Roman" pitchFamily="18" charset="0"/>
              <a:cs typeface="Times New Roman" pitchFamily="18" charset="0"/>
            </a:endParaRPr>
          </a:p>
          <a:p>
            <a:pPr algn="just">
              <a:buFont typeface="Wingdings" pitchFamily="2" charset="2"/>
              <a:buChar char="§"/>
            </a:pPr>
            <a:r>
              <a:rPr lang="en-US" sz="2000" dirty="0" smtClean="0">
                <a:latin typeface="Times New Roman" pitchFamily="18" charset="0"/>
                <a:cs typeface="Times New Roman" pitchFamily="18" charset="0"/>
              </a:rPr>
              <a:t>Interference resulting from propagation over the water can be controlled if we know the cause. In general, the permittivity’s </a:t>
            </a:r>
            <a:r>
              <a:rPr lang="en-US" sz="2000" dirty="0" err="1" smtClean="0">
                <a:latin typeface="Times New Roman" pitchFamily="18" charset="0"/>
                <a:cs typeface="Times New Roman" pitchFamily="18" charset="0"/>
              </a:rPr>
              <a:t>Er</a:t>
            </a:r>
            <a:r>
              <a:rPr lang="en-US" sz="2000" dirty="0" smtClean="0">
                <a:latin typeface="Times New Roman" pitchFamily="18" charset="0"/>
                <a:cs typeface="Times New Roman" pitchFamily="18" charset="0"/>
              </a:rPr>
              <a:t> of seawater and fresh water are the same, but the conductivities of seawater and fresh water are different. </a:t>
            </a:r>
            <a:endParaRPr lang="en-US" sz="2000" dirty="0"/>
          </a:p>
        </p:txBody>
      </p:sp>
      <p:pic>
        <p:nvPicPr>
          <p:cNvPr id="17" name="Picture 2" descr="Cell Coverage for Signal and Traffic - ppt video online download"/>
          <p:cNvPicPr>
            <a:picLocks noChangeAspect="1" noChangeArrowheads="1"/>
          </p:cNvPicPr>
          <p:nvPr/>
        </p:nvPicPr>
        <p:blipFill>
          <a:blip r:embed="rId2"/>
          <a:srcRect/>
          <a:stretch>
            <a:fillRect/>
          </a:stretch>
        </p:blipFill>
        <p:spPr bwMode="auto">
          <a:xfrm>
            <a:off x="2743467" y="3886956"/>
            <a:ext cx="6858000" cy="2251791"/>
          </a:xfrm>
          <a:prstGeom prst="rect">
            <a:avLst/>
          </a:prstGeom>
          <a:noFill/>
        </p:spPr>
      </p:pic>
      <p:sp>
        <p:nvSpPr>
          <p:cNvPr id="18" name="Rectangle 17"/>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Unit-2&gt;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12</a:t>
            </a:fld>
            <a:endParaRPr lang="en-US"/>
          </a:p>
        </p:txBody>
      </p:sp>
      <p:sp>
        <p:nvSpPr>
          <p:cNvPr id="16" name="Rectangle 15"/>
          <p:cNvSpPr/>
          <p:nvPr/>
        </p:nvSpPr>
        <p:spPr>
          <a:xfrm>
            <a:off x="1136469" y="1606731"/>
            <a:ext cx="10217331" cy="1631216"/>
          </a:xfrm>
          <a:prstGeom prst="rect">
            <a:avLst/>
          </a:prstGeom>
        </p:spPr>
        <p:txBody>
          <a:bodyPr wrap="square">
            <a:spAutoFit/>
          </a:bodyPr>
          <a:lstStyle/>
          <a:p>
            <a:pPr algn="just">
              <a:buFont typeface="Wingdings" pitchFamily="2" charset="2"/>
              <a:buChar char="§"/>
            </a:pPr>
            <a:r>
              <a:rPr lang="en-US" sz="2000" dirty="0" smtClean="0">
                <a:latin typeface="Times New Roman" pitchFamily="18" charset="0"/>
                <a:cs typeface="Times New Roman" pitchFamily="18" charset="0"/>
              </a:rPr>
              <a:t>We recall that the only reflected wave we considered in the land mobile propagation is the one reflection point which is always very close to the mobile unit. </a:t>
            </a:r>
          </a:p>
          <a:p>
            <a:pPr algn="just">
              <a:buFont typeface="Wingdings" pitchFamily="2" charset="2"/>
              <a:buChar char="§"/>
            </a:pPr>
            <a:endParaRPr lang="en-US" sz="2000" dirty="0" smtClean="0">
              <a:latin typeface="Times New Roman" pitchFamily="18" charset="0"/>
              <a:cs typeface="Times New Roman" pitchFamily="18" charset="0"/>
            </a:endParaRPr>
          </a:p>
          <a:p>
            <a:pPr algn="just">
              <a:buFont typeface="Wingdings" pitchFamily="2" charset="2"/>
              <a:buChar char="§"/>
            </a:pPr>
            <a:r>
              <a:rPr lang="en-US" sz="2000" dirty="0" smtClean="0">
                <a:latin typeface="Times New Roman" pitchFamily="18" charset="0"/>
                <a:cs typeface="Times New Roman" pitchFamily="18" charset="0"/>
              </a:rPr>
              <a:t>We are now using the formula to find the field strength under the circumstances of a fixed point-to-point transmission and a land-mobile transmission over a water or flat open land condition.</a:t>
            </a:r>
            <a:endParaRPr lang="en-US" sz="2000" dirty="0">
              <a:latin typeface="Times New Roman" pitchFamily="18" charset="0"/>
              <a:cs typeface="Times New Roman" pitchFamily="18" charset="0"/>
            </a:endParaRPr>
          </a:p>
        </p:txBody>
      </p:sp>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Unit-2&gt; </a:t>
            </a:r>
            <a:r>
              <a:rPr lang="en-US" dirty="0"/>
              <a:t>| &lt;</a:t>
            </a:r>
            <a:r>
              <a:rPr lang="en-US" dirty="0" smtClean="0"/>
              <a:t>Session-4&gt;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13</a:t>
            </a:fld>
            <a:endParaRPr lang="en-US"/>
          </a:p>
        </p:txBody>
      </p:sp>
      <p:sp>
        <p:nvSpPr>
          <p:cNvPr id="14" name="Rectangle 13"/>
          <p:cNvSpPr/>
          <p:nvPr/>
        </p:nvSpPr>
        <p:spPr>
          <a:xfrm>
            <a:off x="744583" y="1436914"/>
            <a:ext cx="10816045" cy="2769989"/>
          </a:xfrm>
          <a:prstGeom prst="rect">
            <a:avLst/>
          </a:prstGeom>
        </p:spPr>
        <p:txBody>
          <a:bodyPr wrap="square">
            <a:spAutoFit/>
          </a:bodyPr>
          <a:lstStyle/>
          <a:p>
            <a:pPr>
              <a:buNone/>
            </a:pPr>
            <a:r>
              <a:rPr lang="en-US" sz="2400" b="1" dirty="0" smtClean="0">
                <a:latin typeface="Times New Roman" pitchFamily="18" charset="0"/>
                <a:cs typeface="Times New Roman" pitchFamily="18" charset="0"/>
              </a:rPr>
              <a:t>Effect of the Human-Made Structures.</a:t>
            </a:r>
          </a:p>
          <a:p>
            <a:pPr>
              <a:buNone/>
            </a:pPr>
            <a:endParaRPr lang="en-US" sz="2400" b="1"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Because the terrain configuration of each city is different, and the human-made structure of each city is also unique.</a:t>
            </a:r>
          </a:p>
          <a:p>
            <a:pPr algn="just">
              <a:buFont typeface="Wingdings" pitchFamily="2" charset="2"/>
              <a:buChar char="q"/>
            </a:pPr>
            <a:r>
              <a:rPr lang="en-US" dirty="0" smtClean="0">
                <a:latin typeface="Times New Roman" pitchFamily="18" charset="0"/>
                <a:cs typeface="Times New Roman" pitchFamily="18" charset="0"/>
              </a:rPr>
              <a:t>The way to factor out the effect due to the terrain configuration from the man-made structures is to work out a way to obtain the path loss curve for the area.</a:t>
            </a:r>
          </a:p>
          <a:p>
            <a:pPr algn="just">
              <a:buFont typeface="Wingdings" pitchFamily="2" charset="2"/>
              <a:buChar char="q"/>
            </a:pPr>
            <a:r>
              <a:rPr lang="en-US" dirty="0" smtClean="0">
                <a:latin typeface="Times New Roman" pitchFamily="18" charset="0"/>
                <a:cs typeface="Times New Roman" pitchFamily="18" charset="0"/>
              </a:rPr>
              <a:t>The path loss curve obtained on virtually flat ground indicates the effects of the signal loss due to solely human-made structures.</a:t>
            </a:r>
          </a:p>
          <a:p>
            <a:pPr algn="just">
              <a:buFont typeface="Wingdings" pitchFamily="2" charset="2"/>
              <a:buChar char="q"/>
            </a:pPr>
            <a:r>
              <a:rPr lang="en-US" dirty="0" smtClean="0">
                <a:latin typeface="Times New Roman" pitchFamily="18" charset="0"/>
                <a:cs typeface="Times New Roman" pitchFamily="18" charset="0"/>
              </a:rPr>
              <a:t>We may have to measure signal strengths at those high spots and also at the low spots surrounding the cell sites.</a:t>
            </a:r>
            <a:endParaRPr lang="en-US" dirty="0">
              <a:latin typeface="Times New Roman" pitchFamily="18" charset="0"/>
              <a:cs typeface="Times New Roman" pitchFamily="18" charset="0"/>
            </a:endParaRPr>
          </a:p>
        </p:txBody>
      </p:sp>
      <p:sp>
        <p:nvSpPr>
          <p:cNvPr id="15" name="Rectangle 14"/>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Unit-2&gt; </a:t>
            </a:r>
            <a:r>
              <a:rPr lang="en-US" dirty="0"/>
              <a:t>| &lt;</a:t>
            </a:r>
            <a:r>
              <a:rPr lang="en-US" dirty="0" smtClean="0"/>
              <a:t>Session-4&gt;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14</a:t>
            </a:fld>
            <a:endParaRPr lang="en-US"/>
          </a:p>
        </p:txBody>
      </p:sp>
      <p:pic>
        <p:nvPicPr>
          <p:cNvPr id="16" name="Picture 2"/>
          <p:cNvPicPr>
            <a:picLocks noChangeAspect="1" noChangeArrowheads="1"/>
          </p:cNvPicPr>
          <p:nvPr/>
        </p:nvPicPr>
        <p:blipFill>
          <a:blip r:embed="rId2"/>
          <a:srcRect/>
          <a:stretch>
            <a:fillRect/>
          </a:stretch>
        </p:blipFill>
        <p:spPr bwMode="auto">
          <a:xfrm>
            <a:off x="2699657" y="991481"/>
            <a:ext cx="5910943" cy="4719221"/>
          </a:xfrm>
          <a:prstGeom prst="rect">
            <a:avLst/>
          </a:prstGeom>
          <a:noFill/>
          <a:ln w="9525">
            <a:noFill/>
            <a:miter lim="800000"/>
            <a:headEnd/>
            <a:tailEnd/>
          </a:ln>
          <a:effectLst/>
        </p:spPr>
      </p:pic>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Unit-2&gt; </a:t>
            </a:r>
            <a:r>
              <a:rPr lang="en-US" dirty="0"/>
              <a:t>| &lt;</a:t>
            </a:r>
            <a:r>
              <a:rPr lang="en-US" dirty="0" smtClean="0"/>
              <a:t>Session-4&gt;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15</a:t>
            </a:fld>
            <a:endParaRPr lang="en-US"/>
          </a:p>
        </p:txBody>
      </p:sp>
      <p:pic>
        <p:nvPicPr>
          <p:cNvPr id="14" name="Picture 7" descr="C:\Users\IES\Desktop\image2.png"/>
          <p:cNvPicPr>
            <a:picLocks noChangeAspect="1" noChangeArrowheads="1"/>
          </p:cNvPicPr>
          <p:nvPr/>
        </p:nvPicPr>
        <p:blipFill>
          <a:blip r:embed="rId2"/>
          <a:srcRect/>
          <a:stretch>
            <a:fillRect/>
          </a:stretch>
        </p:blipFill>
        <p:spPr bwMode="auto">
          <a:xfrm>
            <a:off x="1820359" y="1600201"/>
            <a:ext cx="8382000" cy="4191000"/>
          </a:xfrm>
          <a:prstGeom prst="rect">
            <a:avLst/>
          </a:prstGeom>
          <a:noFill/>
        </p:spPr>
      </p:pic>
      <p:sp>
        <p:nvSpPr>
          <p:cNvPr id="15" name="Rectangle 14"/>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Unit-3&gt; </a:t>
            </a:r>
            <a:r>
              <a:rPr lang="en-US" dirty="0"/>
              <a:t>| &lt;</a:t>
            </a:r>
            <a:r>
              <a:rPr lang="en-US" dirty="0" smtClean="0"/>
              <a:t>Session-1&gt;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16</a:t>
            </a:fld>
            <a:endParaRPr lang="en-US"/>
          </a:p>
        </p:txBody>
      </p:sp>
      <p:sp>
        <p:nvSpPr>
          <p:cNvPr id="15" name="Rectangle 14"/>
          <p:cNvSpPr/>
          <p:nvPr/>
        </p:nvSpPr>
        <p:spPr>
          <a:xfrm>
            <a:off x="3283131" y="990086"/>
            <a:ext cx="6096000" cy="646331"/>
          </a:xfrm>
          <a:prstGeom prst="rect">
            <a:avLst/>
          </a:prstGeom>
        </p:spPr>
        <p:txBody>
          <a:bodyPr>
            <a:spAutoFit/>
          </a:bodyPr>
          <a:lstStyle/>
          <a:p>
            <a:pPr algn="ctr"/>
            <a:r>
              <a:rPr lang="en-US" b="1" dirty="0" smtClean="0">
                <a:latin typeface="Times New Roman" pitchFamily="18" charset="0"/>
                <a:cs typeface="Times New Roman" pitchFamily="18" charset="0"/>
              </a:rPr>
              <a:t>UNIT-3</a:t>
            </a:r>
          </a:p>
          <a:p>
            <a:pPr algn="ctr"/>
            <a:r>
              <a:rPr lang="en-US" b="1" dirty="0" smtClean="0">
                <a:latin typeface="Times New Roman" pitchFamily="18" charset="0"/>
                <a:cs typeface="Times New Roman" pitchFamily="18" charset="0"/>
              </a:rPr>
              <a:t>Co-channel interference reduction</a:t>
            </a:r>
          </a:p>
        </p:txBody>
      </p:sp>
      <p:sp>
        <p:nvSpPr>
          <p:cNvPr id="16" name="Rectangle 15"/>
          <p:cNvSpPr/>
          <p:nvPr/>
        </p:nvSpPr>
        <p:spPr>
          <a:xfrm>
            <a:off x="1058091" y="1881051"/>
            <a:ext cx="10517777" cy="3785652"/>
          </a:xfrm>
          <a:prstGeom prst="rect">
            <a:avLst/>
          </a:prstGeom>
        </p:spPr>
        <p:txBody>
          <a:bodyPr wrap="square">
            <a:spAutoFit/>
          </a:bodyPr>
          <a:lstStyle/>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The parameter q is the co-channel interference reduction factor. When the ratio q increases,</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Co-channel interference decreases. Furthermore, the separation D in Eq. (2.6-1) is a function of  KI and C/I </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D = f (KI ,C/I )</a:t>
            </a:r>
          </a:p>
          <a:p>
            <a:pPr>
              <a:buFont typeface="Wingdings" pitchFamily="2" charset="2"/>
              <a:buChar char="q"/>
            </a:pPr>
            <a:r>
              <a:rPr lang="en-US" sz="2000" dirty="0" smtClean="0">
                <a:latin typeface="Times New Roman" pitchFamily="18" charset="0"/>
                <a:cs typeface="Times New Roman" pitchFamily="18" charset="0"/>
              </a:rPr>
              <a:t>q = D/R</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where KI is the number of co-channel interfering cells in the first tier and C/I is the received</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carrier-to-interference ratio at the desired mobile receiver.</a:t>
            </a:r>
            <a:endParaRPr lang="en-US" sz="2000" dirty="0">
              <a:latin typeface="Times New Roman" pitchFamily="18" charset="0"/>
              <a:cs typeface="Times New Roman" pitchFamily="18" charset="0"/>
            </a:endParaRPr>
          </a:p>
        </p:txBody>
      </p:sp>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Unit-3&gt; </a:t>
            </a:r>
            <a:r>
              <a:rPr lang="en-US" dirty="0"/>
              <a:t>| &lt;</a:t>
            </a:r>
            <a:r>
              <a:rPr lang="en-US" dirty="0" smtClean="0"/>
              <a:t>Session-1&gt;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17</a:t>
            </a:fld>
            <a:endParaRPr lang="en-US"/>
          </a:p>
        </p:txBody>
      </p:sp>
      <p:pic>
        <p:nvPicPr>
          <p:cNvPr id="16" name="Picture 15"/>
          <p:cNvPicPr>
            <a:picLocks noChangeAspect="1" noChangeArrowheads="1"/>
          </p:cNvPicPr>
          <p:nvPr/>
        </p:nvPicPr>
        <p:blipFill>
          <a:blip r:embed="rId2"/>
          <a:srcRect/>
          <a:stretch>
            <a:fillRect/>
          </a:stretch>
        </p:blipFill>
        <p:spPr bwMode="auto">
          <a:xfrm>
            <a:off x="2778643" y="947349"/>
            <a:ext cx="6872899" cy="5029200"/>
          </a:xfrm>
          <a:prstGeom prst="rect">
            <a:avLst/>
          </a:prstGeom>
          <a:noFill/>
          <a:ln w="9525">
            <a:noFill/>
            <a:miter lim="800000"/>
            <a:headEnd/>
            <a:tailEnd/>
          </a:ln>
          <a:effectLst/>
        </p:spPr>
      </p:pic>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Unit-3&gt; </a:t>
            </a:r>
            <a:r>
              <a:rPr lang="en-US" dirty="0"/>
              <a:t>| &lt;</a:t>
            </a:r>
            <a:r>
              <a:rPr lang="en-US" dirty="0" smtClean="0"/>
              <a:t>Session-2&gt;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18</a:t>
            </a:fld>
            <a:endParaRPr lang="en-US"/>
          </a:p>
        </p:txBody>
      </p:sp>
      <p:sp>
        <p:nvSpPr>
          <p:cNvPr id="14" name="Rectangle 13"/>
          <p:cNvSpPr/>
          <p:nvPr/>
        </p:nvSpPr>
        <p:spPr>
          <a:xfrm>
            <a:off x="431073" y="1267097"/>
            <a:ext cx="11220995" cy="4801314"/>
          </a:xfrm>
          <a:prstGeom prst="rect">
            <a:avLst/>
          </a:prstGeom>
        </p:spPr>
        <p:txBody>
          <a:bodyPr wrap="square">
            <a:spAutoFit/>
          </a:bodyPr>
          <a:lstStyle/>
          <a:p>
            <a:pPr algn="just">
              <a:buFont typeface="Wingdings" pitchFamily="2" charset="2"/>
              <a:buChar char="q"/>
            </a:pPr>
            <a:r>
              <a:rPr lang="en-US" dirty="0" smtClean="0">
                <a:latin typeface="Times New Roman" pitchFamily="18" charset="0"/>
                <a:cs typeface="Times New Roman" pitchFamily="18" charset="0"/>
              </a:rPr>
              <a:t>In a fully equipped hexagonal-shaped cellular system, there are always six </a:t>
            </a:r>
            <a:r>
              <a:rPr lang="en-US" dirty="0" err="1" smtClean="0">
                <a:latin typeface="Times New Roman" pitchFamily="18" charset="0"/>
                <a:cs typeface="Times New Roman" pitchFamily="18" charset="0"/>
              </a:rPr>
              <a:t>cochannel</a:t>
            </a:r>
            <a:r>
              <a:rPr lang="en-US" dirty="0" smtClean="0">
                <a:latin typeface="Times New Roman" pitchFamily="18" charset="0"/>
                <a:cs typeface="Times New Roman" pitchFamily="18" charset="0"/>
              </a:rPr>
              <a:t> interfering cells.</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cells in the first tier, as shown in Fig. 2.15; that is, KI = 6. The maximum number of KI in the first tier can be shown as six (i.e., 2πD/D ≈ 6). </a:t>
            </a:r>
            <a:r>
              <a:rPr lang="en-US" dirty="0" err="1" smtClean="0">
                <a:latin typeface="Times New Roman" pitchFamily="18" charset="0"/>
                <a:cs typeface="Times New Roman" pitchFamily="18" charset="0"/>
              </a:rPr>
              <a:t>Cochannel</a:t>
            </a:r>
            <a:r>
              <a:rPr lang="en-US" dirty="0" smtClean="0">
                <a:latin typeface="Times New Roman" pitchFamily="18" charset="0"/>
                <a:cs typeface="Times New Roman" pitchFamily="18" charset="0"/>
              </a:rPr>
              <a:t> interference can be experienced both at the cell site and at mobile units in the center cell. </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If the interference is much greater, then the carrier-to-interference ratio C/I at the mobile units caused by the six interfering sites is (on the average) the same as the C/I received at the center cell site caused by interfering mobile units in the six cells. </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in the six cells. According to both the reciprocity theorem and the statistical summation of radio propagation, the two C/I values can be very close. Assume that the local noise is much less than the interference level and can be neglected. C/I then can be expressed as</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Where </a:t>
            </a:r>
            <a:r>
              <a:rPr lang="en-US" dirty="0" err="1" smtClean="0">
                <a:latin typeface="Times New Roman" pitchFamily="18" charset="0"/>
                <a:cs typeface="Times New Roman" pitchFamily="18" charset="0"/>
              </a:rPr>
              <a:t>qk</a:t>
            </a:r>
            <a:r>
              <a:rPr lang="en-US" dirty="0" smtClean="0">
                <a:latin typeface="Times New Roman" pitchFamily="18" charset="0"/>
                <a:cs typeface="Times New Roman" pitchFamily="18" charset="0"/>
              </a:rPr>
              <a:t> is the </a:t>
            </a:r>
            <a:r>
              <a:rPr lang="en-US" dirty="0" err="1" smtClean="0">
                <a:latin typeface="Times New Roman" pitchFamily="18" charset="0"/>
                <a:cs typeface="Times New Roman" pitchFamily="18" charset="0"/>
              </a:rPr>
              <a:t>cochannel</a:t>
            </a:r>
            <a:r>
              <a:rPr lang="en-US" dirty="0" smtClean="0">
                <a:latin typeface="Times New Roman" pitchFamily="18" charset="0"/>
                <a:cs typeface="Times New Roman" pitchFamily="18" charset="0"/>
              </a:rPr>
              <a:t> interference reduction factor with </a:t>
            </a:r>
            <a:r>
              <a:rPr lang="en-US" dirty="0" err="1" smtClean="0">
                <a:latin typeface="Times New Roman" pitchFamily="18" charset="0"/>
                <a:cs typeface="Times New Roman" pitchFamily="18" charset="0"/>
              </a:rPr>
              <a:t>Kth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cochannel</a:t>
            </a:r>
            <a:r>
              <a:rPr lang="en-US" dirty="0" smtClean="0">
                <a:latin typeface="Times New Roman" pitchFamily="18" charset="0"/>
                <a:cs typeface="Times New Roman" pitchFamily="18" charset="0"/>
              </a:rPr>
              <a:t> interfering cell</a:t>
            </a:r>
          </a:p>
          <a:p>
            <a:pPr algn="just"/>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15" name="Rectangle 14"/>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Unit-3&gt; </a:t>
            </a:r>
            <a:r>
              <a:rPr lang="en-US" dirty="0"/>
              <a:t>| &lt;</a:t>
            </a:r>
            <a:r>
              <a:rPr lang="en-US" dirty="0" smtClean="0"/>
              <a:t>Session-2&gt;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19</a:t>
            </a:fld>
            <a:endParaRPr lang="en-US"/>
          </a:p>
        </p:txBody>
      </p:sp>
      <p:pic>
        <p:nvPicPr>
          <p:cNvPr id="15" name="Picture 2"/>
          <p:cNvPicPr>
            <a:picLocks noChangeAspect="1" noChangeArrowheads="1"/>
          </p:cNvPicPr>
          <p:nvPr/>
        </p:nvPicPr>
        <p:blipFill>
          <a:blip r:embed="rId2"/>
          <a:srcRect/>
          <a:stretch>
            <a:fillRect/>
          </a:stretch>
        </p:blipFill>
        <p:spPr bwMode="auto">
          <a:xfrm>
            <a:off x="3705225" y="1676400"/>
            <a:ext cx="3962400" cy="1219200"/>
          </a:xfrm>
          <a:prstGeom prst="rect">
            <a:avLst/>
          </a:prstGeom>
          <a:noFill/>
          <a:ln w="9525">
            <a:noFill/>
            <a:miter lim="800000"/>
            <a:headEnd/>
            <a:tailEnd/>
          </a:ln>
          <a:effectLst/>
        </p:spPr>
      </p:pic>
      <p:pic>
        <p:nvPicPr>
          <p:cNvPr id="16" name="Picture 3"/>
          <p:cNvPicPr>
            <a:picLocks noChangeAspect="1" noChangeArrowheads="1"/>
          </p:cNvPicPr>
          <p:nvPr/>
        </p:nvPicPr>
        <p:blipFill>
          <a:blip r:embed="rId3"/>
          <a:srcRect/>
          <a:stretch>
            <a:fillRect/>
          </a:stretch>
        </p:blipFill>
        <p:spPr bwMode="auto">
          <a:xfrm>
            <a:off x="5268686" y="3709852"/>
            <a:ext cx="1266825" cy="723900"/>
          </a:xfrm>
          <a:prstGeom prst="rect">
            <a:avLst/>
          </a:prstGeom>
          <a:noFill/>
          <a:ln w="9525">
            <a:noFill/>
            <a:miter lim="800000"/>
            <a:headEnd/>
            <a:tailEnd/>
          </a:ln>
          <a:effectLst/>
        </p:spPr>
      </p:pic>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2</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Unit-1&gt; </a:t>
            </a:r>
            <a:r>
              <a:rPr lang="en-US" dirty="0"/>
              <a:t>| &lt;</a:t>
            </a:r>
            <a:r>
              <a:rPr lang="en-US" dirty="0" smtClean="0"/>
              <a:t>Session-01&gt;</a:t>
            </a:r>
            <a:endParaRPr lang="en-US" dirty="0"/>
          </a:p>
        </p:txBody>
      </p:sp>
      <p:sp>
        <p:nvSpPr>
          <p:cNvPr id="17" name="Rectangle 16"/>
          <p:cNvSpPr/>
          <p:nvPr/>
        </p:nvSpPr>
        <p:spPr>
          <a:xfrm>
            <a:off x="888274" y="1941016"/>
            <a:ext cx="10465526" cy="4401205"/>
          </a:xfrm>
          <a:prstGeom prst="rect">
            <a:avLst/>
          </a:prstGeom>
        </p:spPr>
        <p:txBody>
          <a:bodyPr wrap="square">
            <a:spAutoFit/>
          </a:bodyPr>
          <a:lstStyle/>
          <a:p>
            <a:pPr marL="514350" lvl="0" indent="-514350">
              <a:buAutoNum type="arabicParenBoth"/>
            </a:pPr>
            <a:r>
              <a:rPr lang="en-US" sz="2000" b="1" dirty="0" smtClean="0">
                <a:latin typeface="Times New Roman" pitchFamily="18" charset="0"/>
                <a:cs typeface="Times New Roman" pitchFamily="18" charset="0"/>
              </a:rPr>
              <a:t>Limited service capability: </a:t>
            </a:r>
          </a:p>
          <a:p>
            <a:pPr marL="514350" lvl="0" indent="-514350" algn="just">
              <a:buNone/>
            </a:pPr>
            <a:endParaRPr lang="en-US" sz="2000" dirty="0" smtClean="0">
              <a:latin typeface="Times New Roman" pitchFamily="18" charset="0"/>
              <a:cs typeface="Times New Roman" pitchFamily="18" charset="0"/>
            </a:endParaRPr>
          </a:p>
          <a:p>
            <a:pPr marL="514350" lvl="0" indent="-514350" algn="just">
              <a:buFont typeface="Wingdings" pitchFamily="2" charset="2"/>
              <a:buChar char="Ø"/>
            </a:pPr>
            <a:r>
              <a:rPr lang="en-US" sz="2000" dirty="0" smtClean="0">
                <a:latin typeface="Times New Roman" pitchFamily="18" charset="0"/>
                <a:cs typeface="Times New Roman" pitchFamily="18" charset="0"/>
              </a:rPr>
              <a:t>Specific frequency allocation for use in autonomous geographic zones. The coverage area of each zone is planned to be as large as possible, which results in high transmitted power.</a:t>
            </a:r>
          </a:p>
          <a:p>
            <a:pPr marL="514350" lvl="0" indent="-514350" algn="just">
              <a:buNone/>
            </a:pPr>
            <a:endParaRPr lang="en-US" sz="2000" dirty="0" smtClean="0">
              <a:latin typeface="Times New Roman" pitchFamily="18" charset="0"/>
              <a:cs typeface="Times New Roman" pitchFamily="18" charset="0"/>
            </a:endParaRPr>
          </a:p>
          <a:p>
            <a:pPr lvl="0" algn="just">
              <a:buFont typeface="Wingdings" pitchFamily="2" charset="2"/>
              <a:buChar char="Ø"/>
            </a:pPr>
            <a:r>
              <a:rPr lang="en-US" sz="2000" dirty="0" smtClean="0">
                <a:latin typeface="Times New Roman" pitchFamily="18" charset="0"/>
                <a:cs typeface="Times New Roman" pitchFamily="18" charset="0"/>
              </a:rPr>
              <a:t>  The user need to reinitiate the call when moving into a new zone because the call will be dropped  (i.e. no auto handoff). </a:t>
            </a:r>
          </a:p>
          <a:p>
            <a:pPr lvl="0" algn="just">
              <a:buNone/>
            </a:pPr>
            <a:endParaRPr lang="en-US" sz="2000" dirty="0" smtClean="0">
              <a:latin typeface="Times New Roman" pitchFamily="18" charset="0"/>
              <a:cs typeface="Times New Roman" pitchFamily="18" charset="0"/>
            </a:endParaRPr>
          </a:p>
          <a:p>
            <a:pPr lvl="0" algn="just">
              <a:buFont typeface="Wingdings" pitchFamily="2" charset="2"/>
              <a:buChar char="Ø"/>
            </a:pPr>
            <a:r>
              <a:rPr lang="en-US" sz="2000" dirty="0" smtClean="0">
                <a:latin typeface="Times New Roman" pitchFamily="18" charset="0"/>
                <a:cs typeface="Times New Roman" pitchFamily="18" charset="0"/>
              </a:rPr>
              <a:t> One frequency per channel and the number of active users is limited to the number of channels assigned to a particular frequency zone.</a:t>
            </a:r>
          </a:p>
          <a:p>
            <a:pPr algn="just">
              <a:buNone/>
            </a:pPr>
            <a:r>
              <a:rPr lang="en-US" sz="2000" b="1" dirty="0" smtClean="0">
                <a:latin typeface="Times New Roman" pitchFamily="18" charset="0"/>
                <a:cs typeface="Times New Roman" pitchFamily="18" charset="0"/>
              </a:rPr>
              <a:t>(2) Poor service performance: </a:t>
            </a:r>
            <a:r>
              <a:rPr lang="en-US" sz="2000" dirty="0" smtClean="0">
                <a:latin typeface="Times New Roman" pitchFamily="18" charset="0"/>
                <a:cs typeface="Times New Roman" pitchFamily="18" charset="0"/>
              </a:rPr>
              <a:t>The blocking probability is high during busy hours in con­ventional mobile telephone systems, to overcome this high-capacity system for mobile telephones was needed.</a:t>
            </a:r>
          </a:p>
          <a:p>
            <a:pPr lvl="0" algn="just">
              <a:buNone/>
            </a:pPr>
            <a:endParaRPr lang="en-US" sz="2000" dirty="0" smtClean="0">
              <a:latin typeface="Times New Roman" pitchFamily="18" charset="0"/>
              <a:cs typeface="Times New Roman" pitchFamily="18" charset="0"/>
            </a:endParaRPr>
          </a:p>
          <a:p>
            <a:pPr lvl="0" algn="just"/>
            <a:endParaRPr lang="en-US" sz="2000" dirty="0" smtClean="0">
              <a:latin typeface="Times New Roman" pitchFamily="18" charset="0"/>
              <a:cs typeface="Times New Roman" pitchFamily="18" charset="0"/>
            </a:endParaRPr>
          </a:p>
        </p:txBody>
      </p:sp>
      <p:sp>
        <p:nvSpPr>
          <p:cNvPr id="13" name="Rectangle 12"/>
          <p:cNvSpPr/>
          <p:nvPr/>
        </p:nvSpPr>
        <p:spPr>
          <a:xfrm>
            <a:off x="3048000" y="1175657"/>
            <a:ext cx="6096000" cy="707886"/>
          </a:xfrm>
          <a:prstGeom prst="rect">
            <a:avLst/>
          </a:prstGeom>
        </p:spPr>
        <p:txBody>
          <a:bodyPr>
            <a:spAutoFit/>
          </a:bodyPr>
          <a:lstStyle/>
          <a:p>
            <a:pPr algn="ctr"/>
            <a:r>
              <a:rPr lang="en-US" sz="2000" b="1" dirty="0" smtClean="0">
                <a:latin typeface="Times New Roman" pitchFamily="18" charset="0"/>
                <a:cs typeface="Times New Roman" pitchFamily="18" charset="0"/>
              </a:rPr>
              <a:t>UNIT-1</a:t>
            </a:r>
          </a:p>
          <a:p>
            <a:pPr algn="ctr"/>
            <a:r>
              <a:rPr lang="en-US" sz="2000" b="1" dirty="0" smtClean="0">
                <a:latin typeface="Times New Roman" pitchFamily="18" charset="0"/>
                <a:cs typeface="Times New Roman" pitchFamily="18" charset="0"/>
              </a:rPr>
              <a:t>Introduction to Cellular Mobile System</a:t>
            </a:r>
          </a:p>
        </p:txBody>
      </p:sp>
      <p:sp>
        <p:nvSpPr>
          <p:cNvPr id="23" name="Rectangle 22"/>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 xmlns:p14="http://schemas.microsoft.com/office/powerpoint/2010/main" val="198876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Unit-3&gt;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20</a:t>
            </a:fld>
            <a:endParaRPr lang="en-US"/>
          </a:p>
        </p:txBody>
      </p:sp>
      <p:sp>
        <p:nvSpPr>
          <p:cNvPr id="14" name="Rectangle 13"/>
          <p:cNvSpPr/>
          <p:nvPr/>
        </p:nvSpPr>
        <p:spPr>
          <a:xfrm>
            <a:off x="3338964" y="1306286"/>
            <a:ext cx="5830635" cy="400110"/>
          </a:xfrm>
          <a:prstGeom prst="rect">
            <a:avLst/>
          </a:prstGeom>
        </p:spPr>
        <p:txBody>
          <a:bodyPr wrap="none">
            <a:spAutoFit/>
          </a:bodyPr>
          <a:lstStyle/>
          <a:p>
            <a:r>
              <a:rPr lang="en-US" sz="2000" b="1" dirty="0" smtClean="0">
                <a:latin typeface="Times New Roman" pitchFamily="18" charset="0"/>
                <a:cs typeface="Times New Roman" pitchFamily="18" charset="0"/>
              </a:rPr>
              <a:t>Co-channel measurement design of antenna system </a:t>
            </a:r>
            <a:endParaRPr lang="en-US" sz="2000" dirty="0"/>
          </a:p>
        </p:txBody>
      </p:sp>
      <p:sp>
        <p:nvSpPr>
          <p:cNvPr id="15" name="Rectangle 14"/>
          <p:cNvSpPr/>
          <p:nvPr/>
        </p:nvSpPr>
        <p:spPr>
          <a:xfrm>
            <a:off x="979713" y="1951672"/>
            <a:ext cx="10215155" cy="1200329"/>
          </a:xfrm>
          <a:prstGeom prst="rect">
            <a:avLst/>
          </a:prstGeom>
        </p:spPr>
        <p:txBody>
          <a:bodyPr wrap="square">
            <a:spAutoFit/>
          </a:bodyPr>
          <a:lstStyle/>
          <a:p>
            <a:pPr algn="just">
              <a:buFont typeface="Wingdings" pitchFamily="2" charset="2"/>
              <a:buChar char="q"/>
            </a:pPr>
            <a:r>
              <a:rPr lang="en-US" dirty="0" smtClean="0">
                <a:latin typeface="Times New Roman" pitchFamily="18" charset="0"/>
                <a:cs typeface="Times New Roman" pitchFamily="18" charset="0"/>
              </a:rPr>
              <a:t>The worst case is at the location where the mobile unit would receive the weakest signal from its own cell site but strong interferences from all interfering cell sites.</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To prove that a K = 7 cell pattern does not provide a sufficient frequency‐reuse distance.</a:t>
            </a:r>
          </a:p>
        </p:txBody>
      </p:sp>
      <p:pic>
        <p:nvPicPr>
          <p:cNvPr id="16" name="Picture 2"/>
          <p:cNvPicPr>
            <a:picLocks noChangeAspect="1" noChangeArrowheads="1"/>
          </p:cNvPicPr>
          <p:nvPr/>
        </p:nvPicPr>
        <p:blipFill>
          <a:blip r:embed="rId2"/>
          <a:srcRect/>
          <a:stretch>
            <a:fillRect/>
          </a:stretch>
        </p:blipFill>
        <p:spPr bwMode="auto">
          <a:xfrm>
            <a:off x="4038599" y="3152001"/>
            <a:ext cx="4818017" cy="2941777"/>
          </a:xfrm>
          <a:prstGeom prst="rect">
            <a:avLst/>
          </a:prstGeom>
          <a:noFill/>
          <a:ln w="9525">
            <a:noFill/>
            <a:miter lim="800000"/>
            <a:headEnd/>
            <a:tailEnd/>
          </a:ln>
          <a:effectLst/>
        </p:spPr>
      </p:pic>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Unit-3&gt;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21</a:t>
            </a:fld>
            <a:endParaRPr lang="en-US"/>
          </a:p>
        </p:txBody>
      </p:sp>
      <p:pic>
        <p:nvPicPr>
          <p:cNvPr id="14" name="Picture 2"/>
          <p:cNvPicPr>
            <a:picLocks noChangeAspect="1" noChangeArrowheads="1"/>
          </p:cNvPicPr>
          <p:nvPr/>
        </p:nvPicPr>
        <p:blipFill>
          <a:blip r:embed="rId2"/>
          <a:srcRect/>
          <a:stretch>
            <a:fillRect/>
          </a:stretch>
        </p:blipFill>
        <p:spPr bwMode="auto">
          <a:xfrm>
            <a:off x="2002064" y="977023"/>
            <a:ext cx="6151336" cy="2480219"/>
          </a:xfrm>
          <a:prstGeom prst="rect">
            <a:avLst/>
          </a:prstGeom>
          <a:noFill/>
          <a:ln w="9525">
            <a:noFill/>
            <a:miter lim="800000"/>
            <a:headEnd/>
            <a:tailEnd/>
          </a:ln>
          <a:effectLst/>
        </p:spPr>
      </p:pic>
      <p:pic>
        <p:nvPicPr>
          <p:cNvPr id="15" name="Picture 3"/>
          <p:cNvPicPr>
            <a:picLocks noChangeAspect="1" noChangeArrowheads="1"/>
          </p:cNvPicPr>
          <p:nvPr/>
        </p:nvPicPr>
        <p:blipFill>
          <a:blip r:embed="rId3"/>
          <a:srcRect/>
          <a:stretch>
            <a:fillRect/>
          </a:stretch>
        </p:blipFill>
        <p:spPr bwMode="auto">
          <a:xfrm>
            <a:off x="2002064" y="3677194"/>
            <a:ext cx="6819900" cy="2209800"/>
          </a:xfrm>
          <a:prstGeom prst="rect">
            <a:avLst/>
          </a:prstGeom>
          <a:noFill/>
          <a:ln w="9525">
            <a:noFill/>
            <a:miter lim="800000"/>
            <a:headEnd/>
            <a:tailEnd/>
          </a:ln>
          <a:effectLst/>
        </p:spPr>
      </p:pic>
      <p:sp>
        <p:nvSpPr>
          <p:cNvPr id="16" name="Rectangle 15"/>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Unit-3&gt; </a:t>
            </a:r>
            <a:r>
              <a:rPr lang="en-US" dirty="0"/>
              <a:t>| &lt;</a:t>
            </a:r>
            <a:r>
              <a:rPr lang="en-US" dirty="0" smtClean="0"/>
              <a:t>Session-4&gt;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22</a:t>
            </a:fld>
            <a:endParaRPr lang="en-US"/>
          </a:p>
        </p:txBody>
      </p:sp>
      <p:pic>
        <p:nvPicPr>
          <p:cNvPr id="14" name="Picture 2"/>
          <p:cNvPicPr>
            <a:picLocks noChangeAspect="1" noChangeArrowheads="1"/>
          </p:cNvPicPr>
          <p:nvPr/>
        </p:nvPicPr>
        <p:blipFill>
          <a:blip r:embed="rId2"/>
          <a:srcRect/>
          <a:stretch>
            <a:fillRect/>
          </a:stretch>
        </p:blipFill>
        <p:spPr bwMode="auto">
          <a:xfrm>
            <a:off x="1585701" y="1184366"/>
            <a:ext cx="7286625" cy="4800600"/>
          </a:xfrm>
          <a:prstGeom prst="rect">
            <a:avLst/>
          </a:prstGeom>
          <a:noFill/>
          <a:ln w="9525">
            <a:noFill/>
            <a:miter lim="800000"/>
            <a:headEnd/>
            <a:tailEnd/>
          </a:ln>
          <a:effectLst/>
        </p:spPr>
      </p:pic>
      <p:sp>
        <p:nvSpPr>
          <p:cNvPr id="15" name="Rectangle 14"/>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Unit-3&gt; </a:t>
            </a:r>
            <a:r>
              <a:rPr lang="en-US" dirty="0"/>
              <a:t>| &lt;</a:t>
            </a:r>
            <a:r>
              <a:rPr lang="en-US" dirty="0" smtClean="0"/>
              <a:t>Session-5&gt;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23</a:t>
            </a:fld>
            <a:endParaRPr lang="en-US"/>
          </a:p>
        </p:txBody>
      </p:sp>
      <p:sp>
        <p:nvSpPr>
          <p:cNvPr id="16" name="Rectangle 15"/>
          <p:cNvSpPr/>
          <p:nvPr/>
        </p:nvSpPr>
        <p:spPr>
          <a:xfrm>
            <a:off x="4067923" y="977023"/>
            <a:ext cx="4085477" cy="369332"/>
          </a:xfrm>
          <a:prstGeom prst="rect">
            <a:avLst/>
          </a:prstGeom>
        </p:spPr>
        <p:txBody>
          <a:bodyPr wrap="none">
            <a:spAutoFit/>
          </a:bodyPr>
          <a:lstStyle/>
          <a:p>
            <a:r>
              <a:rPr lang="en-US" b="1" dirty="0" smtClean="0">
                <a:latin typeface="Times New Roman" pitchFamily="18" charset="0"/>
                <a:cs typeface="Times New Roman" pitchFamily="18" charset="0"/>
              </a:rPr>
              <a:t>Design of a Directional Antenna System</a:t>
            </a:r>
            <a:endParaRPr lang="en-US" dirty="0"/>
          </a:p>
        </p:txBody>
      </p:sp>
      <p:sp>
        <p:nvSpPr>
          <p:cNvPr id="17" name="Rectangle 16"/>
          <p:cNvSpPr/>
          <p:nvPr/>
        </p:nvSpPr>
        <p:spPr>
          <a:xfrm>
            <a:off x="1071154" y="1802674"/>
            <a:ext cx="9914709" cy="1754326"/>
          </a:xfrm>
          <a:prstGeom prst="rect">
            <a:avLst/>
          </a:prstGeom>
        </p:spPr>
        <p:txBody>
          <a:bodyPr wrap="square">
            <a:spAutoFit/>
          </a:bodyPr>
          <a:lstStyle/>
          <a:p>
            <a:pPr algn="just">
              <a:buFont typeface="Wingdings" pitchFamily="2" charset="2"/>
              <a:buChar char="q"/>
            </a:pPr>
            <a:r>
              <a:rPr lang="en-US" dirty="0" smtClean="0">
                <a:latin typeface="Times New Roman" pitchFamily="18" charset="0"/>
                <a:cs typeface="Times New Roman" pitchFamily="18" charset="0"/>
              </a:rPr>
              <a:t>Call traffic begins to increase.</a:t>
            </a:r>
          </a:p>
          <a:p>
            <a:pPr algn="just">
              <a:buFont typeface="Wingdings" pitchFamily="2" charset="2"/>
              <a:buChar char="q"/>
            </a:pPr>
            <a:r>
              <a:rPr lang="en-US" dirty="0" smtClean="0">
                <a:latin typeface="Times New Roman" pitchFamily="18" charset="0"/>
                <a:cs typeface="Times New Roman" pitchFamily="18" charset="0"/>
              </a:rPr>
              <a:t>Use the frequency spectrum efficiently.</a:t>
            </a:r>
          </a:p>
          <a:p>
            <a:pPr algn="just">
              <a:buFont typeface="Wingdings" pitchFamily="2" charset="2"/>
              <a:buChar char="q"/>
            </a:pPr>
            <a:r>
              <a:rPr lang="en-US" dirty="0" smtClean="0">
                <a:latin typeface="Times New Roman" pitchFamily="18" charset="0"/>
                <a:cs typeface="Times New Roman" pitchFamily="18" charset="0"/>
              </a:rPr>
              <a:t>Avoid increasing the number of cells.</a:t>
            </a:r>
          </a:p>
          <a:p>
            <a:pPr algn="just">
              <a:buFont typeface="Wingdings" pitchFamily="2" charset="2"/>
              <a:buChar char="q"/>
            </a:pPr>
            <a:r>
              <a:rPr lang="en-US" dirty="0" smtClean="0">
                <a:latin typeface="Times New Roman" pitchFamily="18" charset="0"/>
                <a:cs typeface="Times New Roman" pitchFamily="18" charset="0"/>
              </a:rPr>
              <a:t>When K increases, the number of frequency channels assigned in a cell must become smaller</a:t>
            </a:r>
          </a:p>
          <a:p>
            <a:pPr algn="just">
              <a:buFont typeface="Wingdings" pitchFamily="2" charset="2"/>
              <a:buChar char="q"/>
            </a:pPr>
            <a:r>
              <a:rPr lang="en-US" dirty="0" smtClean="0">
                <a:latin typeface="Times New Roman" pitchFamily="18" charset="0"/>
                <a:cs typeface="Times New Roman" pitchFamily="18" charset="0"/>
              </a:rPr>
              <a:t>The efficiency of applying the frequency‐reuse scheme decreases</a:t>
            </a:r>
          </a:p>
          <a:p>
            <a:pPr algn="just">
              <a:buFont typeface="Wingdings" pitchFamily="2" charset="2"/>
              <a:buChar char="q"/>
            </a:pPr>
            <a:r>
              <a:rPr lang="en-US" dirty="0" smtClean="0">
                <a:latin typeface="Times New Roman" pitchFamily="18" charset="0"/>
                <a:cs typeface="Times New Roman" pitchFamily="18" charset="0"/>
              </a:rPr>
              <a:t>Instead of increasing k ,we use directional antennas to reduce co channel interference.</a:t>
            </a:r>
          </a:p>
        </p:txBody>
      </p:sp>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Unit-4&gt; </a:t>
            </a:r>
            <a:r>
              <a:rPr lang="en-US" dirty="0"/>
              <a:t>| &lt;</a:t>
            </a:r>
            <a:r>
              <a:rPr lang="en-US" dirty="0" smtClean="0"/>
              <a:t>Session-1&gt;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24</a:t>
            </a:fld>
            <a:endParaRPr lang="en-US"/>
          </a:p>
        </p:txBody>
      </p:sp>
      <p:sp>
        <p:nvSpPr>
          <p:cNvPr id="16" name="Rectangle 15"/>
          <p:cNvSpPr/>
          <p:nvPr/>
        </p:nvSpPr>
        <p:spPr>
          <a:xfrm>
            <a:off x="3048000" y="977023"/>
            <a:ext cx="6096000" cy="707886"/>
          </a:xfrm>
          <a:prstGeom prst="rect">
            <a:avLst/>
          </a:prstGeom>
        </p:spPr>
        <p:txBody>
          <a:bodyPr>
            <a:spAutoFit/>
          </a:bodyPr>
          <a:lstStyle/>
          <a:p>
            <a:pPr algn="ctr"/>
            <a:r>
              <a:rPr lang="en-US" sz="2000" b="1" dirty="0" smtClean="0">
                <a:latin typeface="Times New Roman" pitchFamily="18" charset="0"/>
                <a:cs typeface="Times New Roman" pitchFamily="18" charset="0"/>
              </a:rPr>
              <a:t>UNIT-4</a:t>
            </a:r>
          </a:p>
          <a:p>
            <a:pPr algn="ctr"/>
            <a:r>
              <a:rPr lang="en-US" sz="2000" b="1" dirty="0" smtClean="0">
                <a:latin typeface="Times New Roman" pitchFamily="18" charset="0"/>
                <a:cs typeface="Times New Roman" pitchFamily="18" charset="0"/>
              </a:rPr>
              <a:t>Frequency management and Channel Assignment</a:t>
            </a:r>
          </a:p>
        </p:txBody>
      </p:sp>
      <p:sp>
        <p:nvSpPr>
          <p:cNvPr id="17" name="Rectangle 16"/>
          <p:cNvSpPr/>
          <p:nvPr/>
        </p:nvSpPr>
        <p:spPr>
          <a:xfrm>
            <a:off x="990600" y="1985554"/>
            <a:ext cx="10363200" cy="3693319"/>
          </a:xfrm>
          <a:prstGeom prst="rect">
            <a:avLst/>
          </a:prstGeom>
        </p:spPr>
        <p:txBody>
          <a:bodyPr wrap="square">
            <a:spAutoFit/>
          </a:bodyPr>
          <a:lstStyle/>
          <a:p>
            <a:pPr algn="just">
              <a:buFont typeface="Wingdings" pitchFamily="2" charset="2"/>
              <a:buChar char="q"/>
            </a:pPr>
            <a:r>
              <a:rPr lang="en-US" dirty="0" smtClean="0">
                <a:latin typeface="Times New Roman" pitchFamily="18" charset="0"/>
                <a:cs typeface="Times New Roman" pitchFamily="18" charset="0"/>
              </a:rPr>
              <a:t>Designating set-up channel sand voice channels (done by the FCC)</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Numbering the channels (done by the FCC), and Grouping the voice channels into subsets(done by each system according to its preference).</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Means the allocation of specific channels to cell sites and mobile units.</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A fixed channel set –Cell site-long-term basis.</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During a call-Mobile unit-short term basis (handled by MTSO).</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Ideally channel assignment should be based on causing the least interference in the system.</a:t>
            </a:r>
          </a:p>
          <a:p>
            <a:pPr algn="just"/>
            <a:endParaRPr lang="en-US" dirty="0" smtClean="0">
              <a:latin typeface="Times New Roman" pitchFamily="18" charset="0"/>
              <a:cs typeface="Times New Roman" pitchFamily="18" charset="0"/>
            </a:endParaRPr>
          </a:p>
        </p:txBody>
      </p:sp>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Unit-4&gt; </a:t>
            </a:r>
            <a:r>
              <a:rPr lang="en-US" dirty="0"/>
              <a:t>| &lt;</a:t>
            </a:r>
            <a:r>
              <a:rPr lang="en-US" dirty="0" smtClean="0"/>
              <a:t>Session-2&gt;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25</a:t>
            </a:fld>
            <a:endParaRPr lang="en-US"/>
          </a:p>
        </p:txBody>
      </p:sp>
      <p:sp>
        <p:nvSpPr>
          <p:cNvPr id="15" name="Rectangle 14"/>
          <p:cNvSpPr/>
          <p:nvPr/>
        </p:nvSpPr>
        <p:spPr>
          <a:xfrm>
            <a:off x="4766149" y="977023"/>
            <a:ext cx="2933816" cy="400110"/>
          </a:xfrm>
          <a:prstGeom prst="rect">
            <a:avLst/>
          </a:prstGeom>
        </p:spPr>
        <p:txBody>
          <a:bodyPr wrap="none">
            <a:spAutoFit/>
          </a:bodyPr>
          <a:lstStyle/>
          <a:p>
            <a:r>
              <a:rPr lang="en-US" sz="2000" b="1" dirty="0" smtClean="0">
                <a:latin typeface="Times New Roman" pitchFamily="18" charset="0"/>
                <a:cs typeface="Times New Roman" pitchFamily="18" charset="0"/>
              </a:rPr>
              <a:t>Numbering the Channels</a:t>
            </a:r>
            <a:endParaRPr lang="en-US" sz="2000" dirty="0"/>
          </a:p>
        </p:txBody>
      </p:sp>
      <p:sp>
        <p:nvSpPr>
          <p:cNvPr id="16" name="Rectangle 15"/>
          <p:cNvSpPr/>
          <p:nvPr/>
        </p:nvSpPr>
        <p:spPr>
          <a:xfrm>
            <a:off x="990600" y="1377133"/>
            <a:ext cx="10191206" cy="5078313"/>
          </a:xfrm>
          <a:prstGeom prst="rect">
            <a:avLst/>
          </a:prstGeom>
        </p:spPr>
        <p:txBody>
          <a:bodyPr wrap="square">
            <a:spAutoFit/>
          </a:bodyPr>
          <a:lstStyle/>
          <a:p>
            <a:pPr algn="just">
              <a:buFont typeface="Wingdings" pitchFamily="2" charset="2"/>
              <a:buChar char="q"/>
            </a:pPr>
            <a:r>
              <a:rPr lang="en-US" dirty="0" smtClean="0">
                <a:latin typeface="Times New Roman" pitchFamily="18" charset="0"/>
                <a:cs typeface="Times New Roman" pitchFamily="18" charset="0"/>
              </a:rPr>
              <a:t>The total number of channels (January 1988) is 832.</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But most mobile units and systems are still operating on 666 channels.</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A channel consists of two frequency channel bandwidths,</a:t>
            </a:r>
          </a:p>
          <a:p>
            <a:pPr algn="just"/>
            <a:r>
              <a:rPr lang="en-US" dirty="0" smtClean="0">
                <a:latin typeface="Times New Roman" pitchFamily="18" charset="0"/>
                <a:cs typeface="Times New Roman" pitchFamily="18" charset="0"/>
              </a:rPr>
              <a:t>    –one in the low band</a:t>
            </a:r>
          </a:p>
          <a:p>
            <a:pPr algn="just"/>
            <a:r>
              <a:rPr lang="en-US" dirty="0" smtClean="0">
                <a:latin typeface="Times New Roman" pitchFamily="18" charset="0"/>
                <a:cs typeface="Times New Roman" pitchFamily="18" charset="0"/>
              </a:rPr>
              <a:t>    –one in the high band</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Two frequencies in channel 1 are</a:t>
            </a:r>
          </a:p>
          <a:p>
            <a:pPr algn="just">
              <a:buNone/>
            </a:pPr>
            <a:r>
              <a:rPr lang="en-US" dirty="0" smtClean="0">
                <a:latin typeface="Times New Roman" pitchFamily="18" charset="0"/>
                <a:cs typeface="Times New Roman" pitchFamily="18" charset="0"/>
              </a:rPr>
              <a:t>–825.030 MHz (mobile transmit)and</a:t>
            </a:r>
          </a:p>
          <a:p>
            <a:pPr algn="just">
              <a:buNone/>
            </a:pPr>
            <a:r>
              <a:rPr lang="en-US" dirty="0" smtClean="0">
                <a:latin typeface="Times New Roman" pitchFamily="18" charset="0"/>
                <a:cs typeface="Times New Roman" pitchFamily="18" charset="0"/>
              </a:rPr>
              <a:t>–870.030 MHz (cell-site transmit)</a:t>
            </a:r>
          </a:p>
          <a:p>
            <a:pPr algn="just"/>
            <a:r>
              <a:rPr lang="en-US" dirty="0" smtClean="0">
                <a:latin typeface="Times New Roman" pitchFamily="18" charset="0"/>
                <a:cs typeface="Times New Roman" pitchFamily="18" charset="0"/>
              </a:rPr>
              <a:t>The two frequencies in channel 666 are</a:t>
            </a:r>
          </a:p>
          <a:p>
            <a:pPr algn="just">
              <a:buNone/>
            </a:pPr>
            <a:r>
              <a:rPr lang="en-US" dirty="0" smtClean="0">
                <a:latin typeface="Times New Roman" pitchFamily="18" charset="0"/>
                <a:cs typeface="Times New Roman" pitchFamily="18" charset="0"/>
              </a:rPr>
              <a:t>–844.98 MHz (mobile transmit)and</a:t>
            </a:r>
          </a:p>
          <a:p>
            <a:pPr algn="just">
              <a:buNone/>
            </a:pPr>
            <a:r>
              <a:rPr lang="en-US" dirty="0" smtClean="0">
                <a:latin typeface="Times New Roman" pitchFamily="18" charset="0"/>
                <a:cs typeface="Times New Roman" pitchFamily="18" charset="0"/>
              </a:rPr>
              <a:t>–889.98 MHz (cell-site transmit)</a:t>
            </a:r>
          </a:p>
          <a:p>
            <a:pPr algn="just"/>
            <a:r>
              <a:rPr lang="en-US" dirty="0" smtClean="0">
                <a:latin typeface="Times New Roman" pitchFamily="18" charset="0"/>
                <a:cs typeface="Times New Roman" pitchFamily="18" charset="0"/>
              </a:rPr>
              <a:t>The 666 channels are divided into two groups:</a:t>
            </a:r>
          </a:p>
          <a:p>
            <a:pPr algn="just">
              <a:buNone/>
            </a:pPr>
            <a:r>
              <a:rPr lang="en-US" dirty="0" smtClean="0">
                <a:latin typeface="Times New Roman" pitchFamily="18" charset="0"/>
                <a:cs typeface="Times New Roman" pitchFamily="18" charset="0"/>
              </a:rPr>
              <a:t>–block A system</a:t>
            </a:r>
          </a:p>
          <a:p>
            <a:pPr algn="just">
              <a:buNone/>
            </a:pPr>
            <a:r>
              <a:rPr lang="en-US" dirty="0" smtClean="0">
                <a:latin typeface="Times New Roman" pitchFamily="18" charset="0"/>
                <a:cs typeface="Times New Roman" pitchFamily="18" charset="0"/>
              </a:rPr>
              <a:t>–block B system</a:t>
            </a:r>
          </a:p>
          <a:p>
            <a:pPr algn="just">
              <a:buNone/>
            </a:pPr>
            <a:endParaRPr lang="en-US" dirty="0" smtClean="0">
              <a:latin typeface="Times New Roman" pitchFamily="18" charset="0"/>
              <a:cs typeface="Times New Roman" pitchFamily="18" charset="0"/>
            </a:endParaRPr>
          </a:p>
        </p:txBody>
      </p:sp>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Unit-4&gt;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26</a:t>
            </a:fld>
            <a:endParaRPr lang="en-US"/>
          </a:p>
        </p:txBody>
      </p:sp>
      <p:pic>
        <p:nvPicPr>
          <p:cNvPr id="14" name="Picture 2"/>
          <p:cNvPicPr>
            <a:picLocks noChangeAspect="1" noChangeArrowheads="1"/>
          </p:cNvPicPr>
          <p:nvPr/>
        </p:nvPicPr>
        <p:blipFill>
          <a:blip r:embed="rId2"/>
          <a:srcRect/>
          <a:stretch>
            <a:fillRect/>
          </a:stretch>
        </p:blipFill>
        <p:spPr bwMode="auto">
          <a:xfrm>
            <a:off x="2440922" y="1422946"/>
            <a:ext cx="7467600" cy="4724400"/>
          </a:xfrm>
          <a:prstGeom prst="rect">
            <a:avLst/>
          </a:prstGeom>
          <a:noFill/>
          <a:ln w="9525">
            <a:noFill/>
            <a:miter lim="800000"/>
            <a:headEnd/>
            <a:tailEnd/>
          </a:ln>
          <a:effectLst/>
        </p:spPr>
      </p:pic>
      <p:sp>
        <p:nvSpPr>
          <p:cNvPr id="15" name="Rectangle 14"/>
          <p:cNvSpPr/>
          <p:nvPr/>
        </p:nvSpPr>
        <p:spPr>
          <a:xfrm>
            <a:off x="4358203" y="854876"/>
            <a:ext cx="3490251" cy="400110"/>
          </a:xfrm>
          <a:prstGeom prst="rect">
            <a:avLst/>
          </a:prstGeom>
        </p:spPr>
        <p:txBody>
          <a:bodyPr wrap="none">
            <a:spAutoFit/>
          </a:bodyPr>
          <a:lstStyle/>
          <a:p>
            <a:r>
              <a:rPr lang="en-US" sz="2000" b="1" dirty="0" smtClean="0">
                <a:latin typeface="Times New Roman" pitchFamily="18" charset="0"/>
                <a:cs typeface="Times New Roman" pitchFamily="18" charset="0"/>
              </a:rPr>
              <a:t>Frequency-management chart</a:t>
            </a:r>
            <a:endParaRPr lang="en-US" sz="2000" dirty="0"/>
          </a:p>
        </p:txBody>
      </p:sp>
      <p:sp>
        <p:nvSpPr>
          <p:cNvPr id="16" name="Rectangle 15"/>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Unit-4&gt;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27</a:t>
            </a:fld>
            <a:endParaRPr lang="en-US"/>
          </a:p>
        </p:txBody>
      </p:sp>
      <p:sp>
        <p:nvSpPr>
          <p:cNvPr id="14" name="Rectangle 13"/>
          <p:cNvSpPr/>
          <p:nvPr/>
        </p:nvSpPr>
        <p:spPr>
          <a:xfrm>
            <a:off x="757645" y="1763486"/>
            <a:ext cx="10439400" cy="3416320"/>
          </a:xfrm>
          <a:prstGeom prst="rect">
            <a:avLst/>
          </a:prstGeom>
        </p:spPr>
        <p:txBody>
          <a:bodyPr wrap="square">
            <a:spAutoFit/>
          </a:bodyPr>
          <a:lstStyle/>
          <a:p>
            <a:pPr algn="just"/>
            <a:r>
              <a:rPr lang="en-US" dirty="0" smtClean="0">
                <a:latin typeface="Times New Roman" pitchFamily="18" charset="0"/>
                <a:cs typeface="Times New Roman" pitchFamily="18" charset="0"/>
              </a:rPr>
              <a:t>Each block has 333 channels</a:t>
            </a:r>
          </a:p>
          <a:p>
            <a:pPr algn="just"/>
            <a:r>
              <a:rPr lang="en-US" dirty="0" smtClean="0">
                <a:latin typeface="Times New Roman" pitchFamily="18" charset="0"/>
                <a:cs typeface="Times New Roman" pitchFamily="18" charset="0"/>
              </a:rPr>
              <a:t>The 42 set-up channels are assigned as follows.</a:t>
            </a:r>
          </a:p>
          <a:p>
            <a:pPr algn="just">
              <a:buNone/>
            </a:pPr>
            <a:r>
              <a:rPr lang="en-US" dirty="0" smtClean="0">
                <a:latin typeface="Times New Roman" pitchFamily="18" charset="0"/>
                <a:cs typeface="Times New Roman" pitchFamily="18" charset="0"/>
              </a:rPr>
              <a:t>–Channels 313 -333 block A</a:t>
            </a:r>
          </a:p>
          <a:p>
            <a:pPr algn="just">
              <a:buNone/>
            </a:pPr>
            <a:r>
              <a:rPr lang="en-US" dirty="0" smtClean="0">
                <a:latin typeface="Times New Roman" pitchFamily="18" charset="0"/>
                <a:cs typeface="Times New Roman" pitchFamily="18" charset="0"/>
              </a:rPr>
              <a:t>–Channels 334 -354 block B</a:t>
            </a:r>
          </a:p>
          <a:p>
            <a:pPr algn="just"/>
            <a:r>
              <a:rPr lang="en-US" dirty="0" smtClean="0">
                <a:latin typeface="Times New Roman" pitchFamily="18" charset="0"/>
                <a:cs typeface="Times New Roman" pitchFamily="18" charset="0"/>
              </a:rPr>
              <a:t>The voice channels are assigned as follows.</a:t>
            </a:r>
          </a:p>
          <a:p>
            <a:pPr algn="just">
              <a:buNone/>
            </a:pP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Channels</a:t>
            </a:r>
            <a:r>
              <a:rPr lang="fr-FR" dirty="0" smtClean="0">
                <a:latin typeface="Times New Roman" pitchFamily="18" charset="0"/>
                <a:cs typeface="Times New Roman" pitchFamily="18" charset="0"/>
              </a:rPr>
              <a:t> 1 -312 (312 </a:t>
            </a:r>
            <a:r>
              <a:rPr lang="fr-FR" dirty="0" err="1" smtClean="0">
                <a:latin typeface="Times New Roman" pitchFamily="18" charset="0"/>
                <a:cs typeface="Times New Roman" pitchFamily="18" charset="0"/>
              </a:rPr>
              <a:t>voice</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channels</a:t>
            </a:r>
            <a:r>
              <a:rPr lang="fr-FR" dirty="0" smtClean="0">
                <a:latin typeface="Times New Roman" pitchFamily="18" charset="0"/>
                <a:cs typeface="Times New Roman" pitchFamily="18" charset="0"/>
              </a:rPr>
              <a:t>) block A</a:t>
            </a:r>
          </a:p>
          <a:p>
            <a:pPr algn="just">
              <a:buNone/>
            </a:pP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Channels</a:t>
            </a:r>
            <a:r>
              <a:rPr lang="fr-FR" dirty="0" smtClean="0">
                <a:latin typeface="Times New Roman" pitchFamily="18" charset="0"/>
                <a:cs typeface="Times New Roman" pitchFamily="18" charset="0"/>
              </a:rPr>
              <a:t> 355 -666 (312 </a:t>
            </a:r>
            <a:r>
              <a:rPr lang="fr-FR" dirty="0" err="1" smtClean="0">
                <a:latin typeface="Times New Roman" pitchFamily="18" charset="0"/>
                <a:cs typeface="Times New Roman" pitchFamily="18" charset="0"/>
              </a:rPr>
              <a:t>voice</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channels</a:t>
            </a:r>
            <a:r>
              <a:rPr lang="fr-FR" dirty="0" smtClean="0">
                <a:latin typeface="Times New Roman" pitchFamily="18" charset="0"/>
                <a:cs typeface="Times New Roman" pitchFamily="18" charset="0"/>
              </a:rPr>
              <a:t>) block B</a:t>
            </a:r>
          </a:p>
          <a:p>
            <a:pPr algn="just"/>
            <a:r>
              <a:rPr lang="en-US" dirty="0" smtClean="0">
                <a:latin typeface="Times New Roman" pitchFamily="18" charset="0"/>
                <a:cs typeface="Times New Roman" pitchFamily="18" charset="0"/>
              </a:rPr>
              <a:t>New additional spectrum allocation-10 additional 166 channels are assigned</a:t>
            </a:r>
          </a:p>
          <a:p>
            <a:pPr algn="just"/>
            <a:r>
              <a:rPr lang="en-US" dirty="0" smtClean="0">
                <a:latin typeface="Times New Roman" pitchFamily="18" charset="0"/>
                <a:cs typeface="Times New Roman" pitchFamily="18" charset="0"/>
              </a:rPr>
              <a:t>a 1 MHz is assigned below 825 MHz (or 870 MHz)</a:t>
            </a:r>
          </a:p>
          <a:p>
            <a:pPr algn="just"/>
            <a:r>
              <a:rPr lang="en-US" dirty="0" smtClean="0">
                <a:latin typeface="Times New Roman" pitchFamily="18" charset="0"/>
                <a:cs typeface="Times New Roman" pitchFamily="18" charset="0"/>
              </a:rPr>
              <a:t>Additional channels will be numbered </a:t>
            </a:r>
            <a:r>
              <a:rPr lang="en-US" dirty="0" err="1" smtClean="0">
                <a:latin typeface="Times New Roman" pitchFamily="18" charset="0"/>
                <a:cs typeface="Times New Roman" pitchFamily="18" charset="0"/>
              </a:rPr>
              <a:t>upto</a:t>
            </a:r>
            <a:r>
              <a:rPr lang="en-US" dirty="0" smtClean="0">
                <a:latin typeface="Times New Roman" pitchFamily="18" charset="0"/>
                <a:cs typeface="Times New Roman" pitchFamily="18" charset="0"/>
              </a:rPr>
              <a:t> 849MHz (or 894 MHz) and will then circle back</a:t>
            </a:r>
          </a:p>
          <a:p>
            <a:pPr algn="just"/>
            <a:r>
              <a:rPr lang="en-US" dirty="0" smtClean="0">
                <a:latin typeface="Times New Roman" pitchFamily="18" charset="0"/>
                <a:cs typeface="Times New Roman" pitchFamily="18" charset="0"/>
              </a:rPr>
              <a:t>The last channel number is 1023 (=210)</a:t>
            </a:r>
          </a:p>
          <a:p>
            <a:pPr algn="just"/>
            <a:r>
              <a:rPr lang="en-US" dirty="0" smtClean="0">
                <a:latin typeface="Times New Roman" pitchFamily="18" charset="0"/>
                <a:cs typeface="Times New Roman" pitchFamily="18" charset="0"/>
              </a:rPr>
              <a:t>There are no channels between channels 799 and 991.</a:t>
            </a:r>
          </a:p>
        </p:txBody>
      </p:sp>
      <p:sp>
        <p:nvSpPr>
          <p:cNvPr id="15" name="Rectangle 14"/>
          <p:cNvSpPr/>
          <p:nvPr/>
        </p:nvSpPr>
        <p:spPr>
          <a:xfrm>
            <a:off x="4766149" y="977023"/>
            <a:ext cx="2659702" cy="369332"/>
          </a:xfrm>
          <a:prstGeom prst="rect">
            <a:avLst/>
          </a:prstGeom>
        </p:spPr>
        <p:txBody>
          <a:bodyPr wrap="none">
            <a:spAutoFit/>
          </a:bodyPr>
          <a:lstStyle/>
          <a:p>
            <a:r>
              <a:rPr lang="en-US" b="1" dirty="0" smtClean="0">
                <a:latin typeface="Times New Roman" pitchFamily="18" charset="0"/>
                <a:cs typeface="Times New Roman" pitchFamily="18" charset="0"/>
              </a:rPr>
              <a:t>Numbering the Channels</a:t>
            </a:r>
            <a:endParaRPr lang="en-US" dirty="0"/>
          </a:p>
        </p:txBody>
      </p:sp>
      <p:sp>
        <p:nvSpPr>
          <p:cNvPr id="16" name="Rectangle 15"/>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Unit-4&gt; </a:t>
            </a:r>
            <a:r>
              <a:rPr lang="en-US" dirty="0"/>
              <a:t>| &lt;</a:t>
            </a:r>
            <a:r>
              <a:rPr lang="en-US" dirty="0" smtClean="0"/>
              <a:t>Session-4&gt;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28</a:t>
            </a:fld>
            <a:endParaRPr lang="en-US"/>
          </a:p>
        </p:txBody>
      </p:sp>
      <p:pic>
        <p:nvPicPr>
          <p:cNvPr id="14" name="Picture 2"/>
          <p:cNvPicPr>
            <a:picLocks noChangeAspect="1" noChangeArrowheads="1"/>
          </p:cNvPicPr>
          <p:nvPr/>
        </p:nvPicPr>
        <p:blipFill>
          <a:blip r:embed="rId2"/>
          <a:srcRect/>
          <a:stretch>
            <a:fillRect/>
          </a:stretch>
        </p:blipFill>
        <p:spPr bwMode="auto">
          <a:xfrm>
            <a:off x="1468552" y="1872343"/>
            <a:ext cx="9046296" cy="3962400"/>
          </a:xfrm>
          <a:prstGeom prst="rect">
            <a:avLst/>
          </a:prstGeom>
          <a:noFill/>
          <a:ln w="9525">
            <a:noFill/>
            <a:miter lim="800000"/>
            <a:headEnd/>
            <a:tailEnd/>
          </a:ln>
          <a:effectLst/>
        </p:spPr>
      </p:pic>
      <p:sp>
        <p:nvSpPr>
          <p:cNvPr id="15" name="Title 1"/>
          <p:cNvSpPr txBox="1">
            <a:spLocks/>
          </p:cNvSpPr>
          <p:nvPr/>
        </p:nvSpPr>
        <p:spPr>
          <a:xfrm>
            <a:off x="1071154" y="934286"/>
            <a:ext cx="8229600" cy="1143000"/>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Spectrum Allocation</a:t>
            </a:r>
            <a:endParaRPr kumimoji="0" lang="en-US" sz="2400" b="1" i="0" u="sng"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6" name="Rectangle 15"/>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Unit-4&gt; </a:t>
            </a:r>
            <a:r>
              <a:rPr lang="en-US" dirty="0"/>
              <a:t>| &lt;</a:t>
            </a:r>
            <a:r>
              <a:rPr lang="en-US" dirty="0" smtClean="0"/>
              <a:t>Session-4&gt;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29</a:t>
            </a:fld>
            <a:endParaRPr lang="en-US"/>
          </a:p>
        </p:txBody>
      </p:sp>
      <p:pic>
        <p:nvPicPr>
          <p:cNvPr id="14" name="Picture 2"/>
          <p:cNvPicPr>
            <a:picLocks noChangeAspect="1" noChangeArrowheads="1"/>
          </p:cNvPicPr>
          <p:nvPr/>
        </p:nvPicPr>
        <p:blipFill>
          <a:blip r:embed="rId2"/>
          <a:srcRect/>
          <a:stretch>
            <a:fillRect/>
          </a:stretch>
        </p:blipFill>
        <p:spPr bwMode="auto">
          <a:xfrm>
            <a:off x="2055223" y="1475198"/>
            <a:ext cx="8382000" cy="4724400"/>
          </a:xfrm>
          <a:prstGeom prst="rect">
            <a:avLst/>
          </a:prstGeom>
          <a:noFill/>
          <a:ln w="9525">
            <a:noFill/>
            <a:miter lim="800000"/>
            <a:headEnd/>
            <a:tailEnd/>
          </a:ln>
          <a:effectLst/>
        </p:spPr>
      </p:pic>
      <p:sp>
        <p:nvSpPr>
          <p:cNvPr id="15" name="Rectangle 14"/>
          <p:cNvSpPr/>
          <p:nvPr/>
        </p:nvSpPr>
        <p:spPr>
          <a:xfrm>
            <a:off x="4491796" y="977023"/>
            <a:ext cx="2930867" cy="400110"/>
          </a:xfrm>
          <a:prstGeom prst="rect">
            <a:avLst/>
          </a:prstGeom>
        </p:spPr>
        <p:txBody>
          <a:bodyPr wrap="none">
            <a:spAutoFit/>
          </a:bodyPr>
          <a:lstStyle/>
          <a:p>
            <a:r>
              <a:rPr lang="en-US" sz="2000" b="1" dirty="0" smtClean="0">
                <a:latin typeface="Times New Roman" pitchFamily="18" charset="0"/>
                <a:cs typeface="Times New Roman" pitchFamily="18" charset="0"/>
              </a:rPr>
              <a:t>Full Spectrum Allocation</a:t>
            </a:r>
            <a:endParaRPr lang="en-US" sz="2000" dirty="0"/>
          </a:p>
        </p:txBody>
      </p:sp>
      <p:sp>
        <p:nvSpPr>
          <p:cNvPr id="16" name="Rectangle 15"/>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3</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9587" y="847524"/>
            <a:ext cx="7472679" cy="1077218"/>
          </a:xfrm>
          <a:prstGeom prst="rect">
            <a:avLst/>
          </a:prstGeom>
          <a:noFill/>
        </p:spPr>
        <p:txBody>
          <a:bodyPr wrap="square" rtlCol="0">
            <a:spAutoFit/>
          </a:bodyPr>
          <a:lstStyle/>
          <a:p>
            <a:endParaRPr lang="en-US" sz="2400" b="1" dirty="0"/>
          </a:p>
          <a:p>
            <a:endParaRPr lang="en-US" sz="2000" b="1" u="sng" dirty="0"/>
          </a:p>
          <a:p>
            <a:endParaRPr lang="en-US" sz="2000" b="1" u="sng" dirty="0"/>
          </a:p>
        </p:txBody>
      </p:sp>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Unit-1&gt; </a:t>
            </a:r>
            <a:r>
              <a:rPr lang="en-US" dirty="0"/>
              <a:t>| &lt;</a:t>
            </a:r>
            <a:r>
              <a:rPr lang="en-US" dirty="0" smtClean="0"/>
              <a:t>Session-1&gt;</a:t>
            </a:r>
            <a:endParaRPr lang="en-US" dirty="0"/>
          </a:p>
        </p:txBody>
      </p:sp>
      <p:sp>
        <p:nvSpPr>
          <p:cNvPr id="5122" name="Rectangle 2"/>
          <p:cNvSpPr>
            <a:spLocks noChangeArrowheads="1"/>
          </p:cNvSpPr>
          <p:nvPr/>
        </p:nvSpPr>
        <p:spPr bwMode="auto">
          <a:xfrm>
            <a:off x="0" y="0"/>
            <a:ext cx="184731" cy="369332"/>
          </a:xfrm>
          <a:prstGeom prst="rect">
            <a:avLst/>
          </a:prstGeom>
          <a:solidFill>
            <a:srgbClr val="EEEEEE"/>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17"/>
          <p:cNvSpPr/>
          <p:nvPr/>
        </p:nvSpPr>
        <p:spPr>
          <a:xfrm>
            <a:off x="1084217" y="1720840"/>
            <a:ext cx="10269583" cy="646331"/>
          </a:xfrm>
          <a:prstGeom prst="rect">
            <a:avLst/>
          </a:prstGeom>
        </p:spPr>
        <p:txBody>
          <a:bodyPr wrap="square">
            <a:spAutoFit/>
          </a:bodyPr>
          <a:lstStyle/>
          <a:p>
            <a:pPr lvl="0" algn="just">
              <a:buNone/>
            </a:pPr>
            <a:r>
              <a:rPr lang="en-US" b="1" dirty="0" smtClean="0">
                <a:latin typeface="Times New Roman" pitchFamily="18" charset="0"/>
                <a:cs typeface="Times New Roman" pitchFamily="18" charset="0"/>
              </a:rPr>
              <a:t>(3) Inefficient frequency spectrum utilization: </a:t>
            </a:r>
            <a:r>
              <a:rPr lang="en-US" dirty="0" smtClean="0">
                <a:latin typeface="Times New Roman" pitchFamily="18" charset="0"/>
                <a:cs typeface="Times New Roman" pitchFamily="18" charset="0"/>
              </a:rPr>
              <a:t>In conven­tional system each chan­nel can only serve one customer at a time in a whole area which results inefficient utilization of spectrum. </a:t>
            </a:r>
          </a:p>
        </p:txBody>
      </p:sp>
      <p:sp>
        <p:nvSpPr>
          <p:cNvPr id="16" name="Rectangle 15"/>
          <p:cNvSpPr/>
          <p:nvPr/>
        </p:nvSpPr>
        <p:spPr>
          <a:xfrm>
            <a:off x="1084217" y="2367171"/>
            <a:ext cx="10269583" cy="4801314"/>
          </a:xfrm>
          <a:prstGeom prst="rect">
            <a:avLst/>
          </a:prstGeom>
        </p:spPr>
        <p:txBody>
          <a:bodyPr wrap="square">
            <a:spAutoFit/>
          </a:bodyPr>
          <a:lstStyle/>
          <a:p>
            <a:pPr algn="just" fontAlgn="base">
              <a:buNone/>
            </a:pPr>
            <a:r>
              <a:rPr lang="en-US" b="1" dirty="0" smtClean="0">
                <a:latin typeface="Times New Roman" pitchFamily="18" charset="0"/>
                <a:cs typeface="Times New Roman" pitchFamily="18" charset="0"/>
              </a:rPr>
              <a:t>A basic analog cellular system , consists of three subsystems: a mobile unit, a cell site, and a mobile telephone switching office (MTSO), as Figure shows, with connections to link the three subsystems.</a:t>
            </a:r>
          </a:p>
          <a:p>
            <a:pPr algn="just" fontAlgn="base">
              <a:buNone/>
            </a:pPr>
            <a:endParaRPr lang="en-US" dirty="0" smtClean="0">
              <a:latin typeface="Times New Roman" pitchFamily="18" charset="0"/>
              <a:cs typeface="Times New Roman" pitchFamily="18" charset="0"/>
            </a:endParaRPr>
          </a:p>
          <a:p>
            <a:pPr algn="just" fontAlgn="base">
              <a:buFont typeface="Wingdings" pitchFamily="2" charset="2"/>
              <a:buChar char="q"/>
            </a:pPr>
            <a:r>
              <a:rPr lang="en-US" b="1" i="1" dirty="0" smtClean="0">
                <a:latin typeface="Times New Roman" pitchFamily="18" charset="0"/>
                <a:cs typeface="Times New Roman" pitchFamily="18" charset="0"/>
              </a:rPr>
              <a:t>Mobile units.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mobile telephone unit contains a control unit, a transceiver, and an antenna system.</a:t>
            </a:r>
          </a:p>
          <a:p>
            <a:pPr algn="just" fontAlgn="base">
              <a:buFont typeface="Wingdings" pitchFamily="2" charset="2"/>
              <a:buChar char="q"/>
            </a:pPr>
            <a:endParaRPr lang="en-US" dirty="0" smtClean="0">
              <a:latin typeface="Times New Roman" pitchFamily="18" charset="0"/>
              <a:cs typeface="Times New Roman" pitchFamily="18" charset="0"/>
            </a:endParaRPr>
          </a:p>
          <a:p>
            <a:pPr algn="just" fontAlgn="base">
              <a:buFont typeface="Wingdings" pitchFamily="2" charset="2"/>
              <a:buChar char="q"/>
            </a:pPr>
            <a:r>
              <a:rPr lang="en-US" b="1" i="1" dirty="0" smtClean="0">
                <a:latin typeface="Times New Roman" pitchFamily="18" charset="0"/>
                <a:cs typeface="Times New Roman" pitchFamily="18" charset="0"/>
              </a:rPr>
              <a:t>Cell site.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cell site provides interface between the MTSO and the mobile units. It has a control unit, radio cabinets, antennas, a power plant, and data terminals.</a:t>
            </a:r>
          </a:p>
          <a:p>
            <a:pPr algn="just" fontAlgn="base"/>
            <a:endParaRPr lang="en-US" dirty="0" smtClean="0">
              <a:latin typeface="Times New Roman" pitchFamily="18" charset="0"/>
              <a:cs typeface="Times New Roman" pitchFamily="18" charset="0"/>
            </a:endParaRPr>
          </a:p>
          <a:p>
            <a:pPr algn="just" fontAlgn="base">
              <a:buFont typeface="Wingdings" pitchFamily="2" charset="2"/>
              <a:buChar char="q"/>
            </a:pPr>
            <a:r>
              <a:rPr lang="en-US" b="1" i="1" dirty="0" smtClean="0">
                <a:latin typeface="Times New Roman" pitchFamily="18" charset="0"/>
                <a:cs typeface="Times New Roman" pitchFamily="18" charset="0"/>
              </a:rPr>
              <a:t>MTSO: </a:t>
            </a:r>
            <a:r>
              <a:rPr lang="en-US" dirty="0" smtClean="0">
                <a:latin typeface="Times New Roman" pitchFamily="18" charset="0"/>
                <a:cs typeface="Times New Roman" pitchFamily="18" charset="0"/>
              </a:rPr>
              <a:t>The switching office, the central coordinating element for all cell sites, contains the cellular processor and cellular switch. It interfaces with telephone company zone offices, controls call processing, provides operation and maintenance, and handles billing activities.</a:t>
            </a:r>
          </a:p>
          <a:p>
            <a:pPr algn="just" fontAlgn="base">
              <a:buFont typeface="Wingdings" pitchFamily="2" charset="2"/>
              <a:buChar char="q"/>
            </a:pPr>
            <a:endParaRPr lang="en-US" dirty="0" smtClean="0">
              <a:latin typeface="Times New Roman" pitchFamily="18" charset="0"/>
              <a:cs typeface="Times New Roman" pitchFamily="18" charset="0"/>
            </a:endParaRPr>
          </a:p>
          <a:p>
            <a:pPr algn="just" fontAlgn="base">
              <a:buFont typeface="Wingdings" pitchFamily="2" charset="2"/>
              <a:buChar char="q"/>
            </a:pPr>
            <a:r>
              <a:rPr lang="en-US" b="1" i="1" dirty="0" smtClean="0">
                <a:latin typeface="Times New Roman" pitchFamily="18" charset="0"/>
                <a:cs typeface="Times New Roman" pitchFamily="18" charset="0"/>
              </a:rPr>
              <a:t>Connections: </a:t>
            </a:r>
            <a:r>
              <a:rPr lang="en-US" dirty="0" smtClean="0">
                <a:latin typeface="Times New Roman" pitchFamily="18" charset="0"/>
                <a:cs typeface="Times New Roman" pitchFamily="18" charset="0"/>
              </a:rPr>
              <a:t>The radio and high-speed data links connect the three subsystems. Each mobile unit can only use one channel at a time.</a:t>
            </a:r>
          </a:p>
          <a:p>
            <a:pPr algn="just" fontAlgn="base"/>
            <a:endParaRPr lang="en-US" dirty="0" smtClean="0">
              <a:latin typeface="Times New Roman" pitchFamily="18" charset="0"/>
              <a:cs typeface="Times New Roman" pitchFamily="18" charset="0"/>
            </a:endParaRPr>
          </a:p>
          <a:p>
            <a:pPr fontAlgn="base"/>
            <a:endParaRPr lang="en-US" dirty="0" smtClean="0"/>
          </a:p>
          <a:p>
            <a:pPr algn="just">
              <a:buFont typeface="Wingdings" pitchFamily="2" charset="2"/>
              <a:buChar char="q"/>
            </a:pPr>
            <a:endParaRPr lang="en-US" dirty="0" smtClean="0">
              <a:latin typeface="Times New Roman" pitchFamily="18" charset="0"/>
              <a:cs typeface="Times New Roman" pitchFamily="18" charset="0"/>
            </a:endParaRPr>
          </a:p>
        </p:txBody>
      </p:sp>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 xmlns:p14="http://schemas.microsoft.com/office/powerpoint/2010/main" val="66422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Unit-4&gt; </a:t>
            </a:r>
            <a:r>
              <a:rPr lang="en-US" dirty="0"/>
              <a:t>| &lt;</a:t>
            </a:r>
            <a:r>
              <a:rPr lang="en-US" dirty="0" smtClean="0"/>
              <a:t>Session-5&gt;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30</a:t>
            </a:fld>
            <a:endParaRPr lang="en-US"/>
          </a:p>
        </p:txBody>
      </p:sp>
      <p:sp>
        <p:nvSpPr>
          <p:cNvPr id="14" name="Rectangle 13"/>
          <p:cNvSpPr/>
          <p:nvPr/>
        </p:nvSpPr>
        <p:spPr>
          <a:xfrm>
            <a:off x="3635829" y="854876"/>
            <a:ext cx="6096000" cy="738664"/>
          </a:xfrm>
          <a:prstGeom prst="rect">
            <a:avLst/>
          </a:prstGeom>
        </p:spPr>
        <p:txBody>
          <a:bodyPr>
            <a:spAutoFit/>
          </a:bodyPr>
          <a:lstStyle/>
          <a:p>
            <a:r>
              <a:rPr lang="en-US" sz="2400" b="1" dirty="0" smtClean="0">
                <a:solidFill>
                  <a:srgbClr val="000000"/>
                </a:solidFill>
                <a:latin typeface="Times New Roman" pitchFamily="18" charset="0"/>
                <a:cs typeface="Times New Roman" pitchFamily="18" charset="0"/>
              </a:rPr>
              <a:t>Difference between FCA and DCA</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p>
        </p:txBody>
      </p:sp>
      <p:graphicFrame>
        <p:nvGraphicFramePr>
          <p:cNvPr id="16" name="Content Placeholder 3"/>
          <p:cNvGraphicFramePr>
            <a:graphicFrameLocks/>
          </p:cNvGraphicFramePr>
          <p:nvPr/>
        </p:nvGraphicFramePr>
        <p:xfrm>
          <a:off x="1240970" y="1410789"/>
          <a:ext cx="9640390" cy="4755669"/>
        </p:xfrm>
        <a:graphic>
          <a:graphicData uri="http://schemas.openxmlformats.org/drawingml/2006/table">
            <a:tbl>
              <a:tblPr/>
              <a:tblGrid>
                <a:gridCol w="417646"/>
                <a:gridCol w="1175748"/>
                <a:gridCol w="4023498"/>
                <a:gridCol w="4023498"/>
              </a:tblGrid>
              <a:tr h="415541">
                <a:tc>
                  <a:txBody>
                    <a:bodyPr/>
                    <a:lstStyle/>
                    <a:p>
                      <a:pPr fontAlgn="t"/>
                      <a:r>
                        <a:rPr lang="en-US" sz="1400" dirty="0">
                          <a:latin typeface="Times New Roman" pitchFamily="18" charset="0"/>
                          <a:cs typeface="Times New Roman" pitchFamily="18" charset="0"/>
                        </a:rPr>
                        <a:t>Sr. No.</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fontAlgn="t"/>
                      <a:r>
                        <a:rPr lang="en-US" sz="1400" dirty="0">
                          <a:latin typeface="Times New Roman" pitchFamily="18" charset="0"/>
                          <a:cs typeface="Times New Roman" pitchFamily="18" charset="0"/>
                        </a:rPr>
                        <a:t>Key</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fontAlgn="t"/>
                      <a:r>
                        <a:rPr lang="en-US" sz="1400" dirty="0">
                          <a:latin typeface="Times New Roman" pitchFamily="18" charset="0"/>
                          <a:cs typeface="Times New Roman" pitchFamily="18" charset="0"/>
                        </a:rPr>
                        <a:t>Fixed Channel Allocation (FCA)</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fontAlgn="t"/>
                      <a:r>
                        <a:rPr lang="en-US" sz="1400" dirty="0">
                          <a:latin typeface="Times New Roman" pitchFamily="18" charset="0"/>
                          <a:cs typeface="Times New Roman" pitchFamily="18" charset="0"/>
                        </a:rPr>
                        <a:t>Dynamic Channel Allocations (DCA)</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r>
              <a:tr h="543830">
                <a:tc>
                  <a:txBody>
                    <a:bodyPr/>
                    <a:lstStyle/>
                    <a:p>
                      <a:pPr algn="ctr" fontAlgn="ctr"/>
                      <a:r>
                        <a:rPr lang="en-US" sz="1400">
                          <a:latin typeface="Times New Roman" pitchFamily="18" charset="0"/>
                          <a:cs typeface="Times New Roman" pitchFamily="18" charset="0"/>
                        </a:rPr>
                        <a:t>1</a:t>
                      </a:r>
                    </a:p>
                  </a:txBody>
                  <a:tcPr marL="34923" marR="34923" marT="34923" marB="3492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Channel Allocation</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latin typeface="Times New Roman" pitchFamily="18" charset="0"/>
                          <a:cs typeface="Times New Roman" pitchFamily="18" charset="0"/>
                        </a:rPr>
                        <a:t>Fixed number of channels or voice channels are </a:t>
                      </a:r>
                      <a:r>
                        <a:rPr lang="en-US" sz="1400" dirty="0" err="1">
                          <a:latin typeface="Times New Roman" pitchFamily="18" charset="0"/>
                          <a:cs typeface="Times New Roman" pitchFamily="18" charset="0"/>
                        </a:rPr>
                        <a:t>alloted</a:t>
                      </a:r>
                      <a:r>
                        <a:rPr lang="en-US" sz="1400" dirty="0">
                          <a:latin typeface="Times New Roman" pitchFamily="18" charset="0"/>
                          <a:cs typeface="Times New Roman" pitchFamily="18" charset="0"/>
                        </a:rPr>
                        <a:t>.</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latin typeface="Times New Roman" pitchFamily="18" charset="0"/>
                          <a:cs typeface="Times New Roman" pitchFamily="18" charset="0"/>
                        </a:rPr>
                        <a:t>Channels to be </a:t>
                      </a:r>
                      <a:r>
                        <a:rPr lang="en-US" sz="1400" dirty="0" err="1">
                          <a:latin typeface="Times New Roman" pitchFamily="18" charset="0"/>
                          <a:cs typeface="Times New Roman" pitchFamily="18" charset="0"/>
                        </a:rPr>
                        <a:t>alloted</a:t>
                      </a:r>
                      <a:r>
                        <a:rPr lang="en-US" sz="1400" dirty="0">
                          <a:latin typeface="Times New Roman" pitchFamily="18" charset="0"/>
                          <a:cs typeface="Times New Roman" pitchFamily="18" charset="0"/>
                        </a:rPr>
                        <a:t> are not fixed initially.</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782584">
                <a:tc>
                  <a:txBody>
                    <a:bodyPr/>
                    <a:lstStyle/>
                    <a:p>
                      <a:pPr algn="ctr" fontAlgn="ctr"/>
                      <a:r>
                        <a:rPr lang="en-US" sz="1400">
                          <a:latin typeface="Times New Roman" pitchFamily="18" charset="0"/>
                          <a:cs typeface="Times New Roman" pitchFamily="18" charset="0"/>
                        </a:rPr>
                        <a:t>2</a:t>
                      </a:r>
                    </a:p>
                  </a:txBody>
                  <a:tcPr marL="34923" marR="34923" marT="34923" marB="3492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Blockage</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latin typeface="Times New Roman" pitchFamily="18" charset="0"/>
                          <a:cs typeface="Times New Roman" pitchFamily="18" charset="0"/>
                        </a:rPr>
                        <a:t>If all channels are occupied, then user call is blocked.</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latin typeface="Times New Roman" pitchFamily="18" charset="0"/>
                          <a:cs typeface="Times New Roman" pitchFamily="18" charset="0"/>
                        </a:rPr>
                        <a:t>If all channels are blocked, then Base Station(BS) requests more channels from Mobile Station Center(MSC).</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94086">
                <a:tc>
                  <a:txBody>
                    <a:bodyPr/>
                    <a:lstStyle/>
                    <a:p>
                      <a:pPr algn="ctr" fontAlgn="ctr"/>
                      <a:r>
                        <a:rPr lang="en-US" sz="1400">
                          <a:latin typeface="Times New Roman" pitchFamily="18" charset="0"/>
                          <a:cs typeface="Times New Roman" pitchFamily="18" charset="0"/>
                        </a:rPr>
                        <a:t>3</a:t>
                      </a:r>
                    </a:p>
                  </a:txBody>
                  <a:tcPr marL="34923" marR="34923" marT="34923" marB="3492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Frequence Usage</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Frequency usage is very high being cell channels are seperated using minimum reuse distance.</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Frequency reuse is not maximum because of random channel allocation.</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24454">
                <a:tc>
                  <a:txBody>
                    <a:bodyPr/>
                    <a:lstStyle/>
                    <a:p>
                      <a:pPr algn="ctr" fontAlgn="ctr"/>
                      <a:r>
                        <a:rPr lang="en-US" sz="1400">
                          <a:latin typeface="Times New Roman" pitchFamily="18" charset="0"/>
                          <a:cs typeface="Times New Roman" pitchFamily="18" charset="0"/>
                        </a:rPr>
                        <a:t>4</a:t>
                      </a:r>
                    </a:p>
                  </a:txBody>
                  <a:tcPr marL="34923" marR="34923" marT="34923" marB="3492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Tangible</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latin typeface="Times New Roman" pitchFamily="18" charset="0"/>
                          <a:cs typeface="Times New Roman" pitchFamily="18" charset="0"/>
                        </a:rPr>
                        <a:t>A hardware can be touched being a physical electronic device.</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Softwares being digital can be seen but cannot be touched.</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43830">
                <a:tc>
                  <a:txBody>
                    <a:bodyPr/>
                    <a:lstStyle/>
                    <a:p>
                      <a:pPr algn="ctr" fontAlgn="ctr"/>
                      <a:r>
                        <a:rPr lang="en-US" sz="1400">
                          <a:latin typeface="Times New Roman" pitchFamily="18" charset="0"/>
                          <a:cs typeface="Times New Roman" pitchFamily="18" charset="0"/>
                        </a:rPr>
                        <a:t>5</a:t>
                      </a:r>
                    </a:p>
                  </a:txBody>
                  <a:tcPr marL="34923" marR="34923" marT="34923" marB="3492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Algorithm</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No need to complex algorithm.</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Algorithm to determine efficient channel availability is quite complex in DCA.</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05075">
                <a:tc>
                  <a:txBody>
                    <a:bodyPr/>
                    <a:lstStyle/>
                    <a:p>
                      <a:pPr algn="ctr" fontAlgn="ctr"/>
                      <a:r>
                        <a:rPr lang="en-US" sz="1400">
                          <a:latin typeface="Times New Roman" pitchFamily="18" charset="0"/>
                          <a:cs typeface="Times New Roman" pitchFamily="18" charset="0"/>
                        </a:rPr>
                        <a:t>6</a:t>
                      </a:r>
                    </a:p>
                  </a:txBody>
                  <a:tcPr marL="34923" marR="34923" marT="34923" marB="3492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Cost</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FCA is cheaper than DCA.</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DCA is costly as real time computation needed.</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24454">
                <a:tc>
                  <a:txBody>
                    <a:bodyPr/>
                    <a:lstStyle/>
                    <a:p>
                      <a:pPr algn="ctr" fontAlgn="ctr"/>
                      <a:r>
                        <a:rPr lang="en-US" sz="1400">
                          <a:latin typeface="Times New Roman" pitchFamily="18" charset="0"/>
                          <a:cs typeface="Times New Roman" pitchFamily="18" charset="0"/>
                        </a:rPr>
                        <a:t>7</a:t>
                      </a:r>
                    </a:p>
                  </a:txBody>
                  <a:tcPr marL="34923" marR="34923" marT="34923" marB="3492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Cell Allocation</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Once call is complete, channel remains with the cell.</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Once call is complete, channel is returned back to Mobile Station Center.</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24454">
                <a:tc>
                  <a:txBody>
                    <a:bodyPr/>
                    <a:lstStyle/>
                    <a:p>
                      <a:pPr algn="ctr" fontAlgn="ctr"/>
                      <a:r>
                        <a:rPr lang="en-US" sz="1400">
                          <a:latin typeface="Times New Roman" pitchFamily="18" charset="0"/>
                          <a:cs typeface="Times New Roman" pitchFamily="18" charset="0"/>
                        </a:rPr>
                        <a:t>8</a:t>
                      </a:r>
                    </a:p>
                  </a:txBody>
                  <a:tcPr marL="34923" marR="34923" marT="34923" marB="3492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MSC</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latin typeface="Times New Roman" pitchFamily="18" charset="0"/>
                          <a:cs typeface="Times New Roman" pitchFamily="18" charset="0"/>
                        </a:rPr>
                        <a:t>Mobile Station Center has less burden.</a:t>
                      </a: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latin typeface="Times New Roman" pitchFamily="18" charset="0"/>
                          <a:cs typeface="Times New Roman" pitchFamily="18" charset="0"/>
                        </a:rPr>
                        <a:t>Mobile Station Center has high signal load, and has more </a:t>
                      </a:r>
                      <a:r>
                        <a:rPr lang="en-US" sz="1400" dirty="0" smtClean="0">
                          <a:latin typeface="Times New Roman" pitchFamily="18" charset="0"/>
                          <a:cs typeface="Times New Roman" pitchFamily="18" charset="0"/>
                        </a:rPr>
                        <a:t>responsibilities.</a:t>
                      </a:r>
                      <a:endParaRPr lang="en-US" sz="1400" dirty="0">
                        <a:latin typeface="Times New Roman" pitchFamily="18" charset="0"/>
                        <a:cs typeface="Times New Roman" pitchFamily="18" charset="0"/>
                      </a:endParaRPr>
                    </a:p>
                  </a:txBody>
                  <a:tcPr marL="34923" marR="34923" marT="34923" marB="349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
        <p:nvSpPr>
          <p:cNvPr id="15" name="Rectangle 14"/>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4</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1267" y="847524"/>
            <a:ext cx="8001000" cy="1015663"/>
          </a:xfrm>
          <a:prstGeom prst="rect">
            <a:avLst/>
          </a:prstGeom>
          <a:noFill/>
        </p:spPr>
        <p:txBody>
          <a:bodyPr wrap="square" rtlCol="0">
            <a:spAutoFit/>
          </a:bodyPr>
          <a:lstStyle/>
          <a:p>
            <a:endParaRPr lang="en-US" sz="2000" dirty="0"/>
          </a:p>
          <a:p>
            <a:endParaRPr lang="en-US" sz="2000" b="1" u="sng" dirty="0"/>
          </a:p>
          <a:p>
            <a:endParaRPr lang="en-US" sz="2000" b="1" u="sng" dirty="0"/>
          </a:p>
        </p:txBody>
      </p:sp>
      <p:sp>
        <p:nvSpPr>
          <p:cNvPr id="2" name="Footer Placeholder 1"/>
          <p:cNvSpPr>
            <a:spLocks noGrp="1"/>
          </p:cNvSpPr>
          <p:nvPr>
            <p:ph type="ftr" sz="quarter" idx="11"/>
          </p:nvPr>
        </p:nvSpPr>
        <p:spPr/>
        <p:txBody>
          <a:bodyPr/>
          <a:lstStyle/>
          <a:p>
            <a:r>
              <a:rPr lang="en-US" dirty="0" smtClean="0"/>
              <a:t>&lt;CMC&gt;  &lt;Unit-1&gt; </a:t>
            </a:r>
            <a:r>
              <a:rPr lang="en-US" dirty="0"/>
              <a:t>| &lt;</a:t>
            </a:r>
            <a:r>
              <a:rPr lang="en-US" dirty="0" smtClean="0"/>
              <a:t>Session-2&gt;</a:t>
            </a:r>
            <a:endParaRPr lang="en-US" dirty="0"/>
          </a:p>
        </p:txBody>
      </p:sp>
      <p:pic>
        <p:nvPicPr>
          <p:cNvPr id="16" name="Picture 15"/>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72146" y="1280979"/>
            <a:ext cx="7315991" cy="4572000"/>
          </a:xfrm>
          <a:prstGeom prst="rect">
            <a:avLst/>
          </a:prstGeom>
          <a:noFill/>
          <a:ln>
            <a:noFill/>
          </a:ln>
        </p:spPr>
      </p:pic>
      <p:sp>
        <p:nvSpPr>
          <p:cNvPr id="22" name="Rectangle 21"/>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 xmlns:p14="http://schemas.microsoft.com/office/powerpoint/2010/main" val="129992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Unit-1&gt; </a:t>
            </a:r>
            <a:r>
              <a:rPr lang="en-US" dirty="0"/>
              <a:t>| &lt;</a:t>
            </a:r>
            <a:r>
              <a:rPr lang="en-US" dirty="0" smtClean="0"/>
              <a:t>Session-2&gt;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5</a:t>
            </a:fld>
            <a:endParaRPr lang="en-US"/>
          </a:p>
        </p:txBody>
      </p:sp>
      <p:sp>
        <p:nvSpPr>
          <p:cNvPr id="16" name="Rectangle 15"/>
          <p:cNvSpPr/>
          <p:nvPr/>
        </p:nvSpPr>
        <p:spPr>
          <a:xfrm>
            <a:off x="849086" y="1438688"/>
            <a:ext cx="10763794" cy="5078313"/>
          </a:xfrm>
          <a:prstGeom prst="rect">
            <a:avLst/>
          </a:prstGeom>
        </p:spPr>
        <p:txBody>
          <a:bodyPr wrap="square">
            <a:spAutoFit/>
          </a:bodyPr>
          <a:lstStyle/>
          <a:p>
            <a:pPr>
              <a:buNone/>
            </a:pPr>
            <a:r>
              <a:rPr lang="en-US" dirty="0" smtClean="0">
                <a:latin typeface="Times New Roman" pitchFamily="18" charset="0"/>
                <a:cs typeface="Times New Roman" pitchFamily="18" charset="0"/>
              </a:rPr>
              <a:t>There are three categories for specifying performance criteria.</a:t>
            </a:r>
          </a:p>
          <a:p>
            <a:pPr>
              <a:buNone/>
            </a:pPr>
            <a:r>
              <a:rPr lang="en-US" b="1" dirty="0" smtClean="0">
                <a:latin typeface="Times New Roman" pitchFamily="18" charset="0"/>
                <a:cs typeface="Times New Roman" pitchFamily="18" charset="0"/>
              </a:rPr>
              <a:t>  (1)  Voice quality:</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For commercial communications system, a set value </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at which </a:t>
            </a:r>
            <a:r>
              <a:rPr lang="en-US" i="1" dirty="0" smtClean="0">
                <a:latin typeface="Times New Roman" pitchFamily="18" charset="0"/>
                <a:cs typeface="Times New Roman" pitchFamily="18" charset="0"/>
              </a:rPr>
              <a:t>y </a:t>
            </a:r>
            <a:r>
              <a:rPr lang="en-US" dirty="0" smtClean="0">
                <a:latin typeface="Times New Roman" pitchFamily="18" charset="0"/>
                <a:cs typeface="Times New Roman" pitchFamily="18" charset="0"/>
              </a:rPr>
              <a:t>percent of customers rate the system voice quality (from transmitter to receiver) and circuit merits as follows:</a:t>
            </a:r>
          </a:p>
          <a:p>
            <a:pPr algn="just"/>
            <a:r>
              <a:rPr lang="en-US" dirty="0" smtClean="0">
                <a:latin typeface="Times New Roman" pitchFamily="18" charset="0"/>
                <a:cs typeface="Times New Roman" pitchFamily="18" charset="0"/>
              </a:rPr>
              <a:t>CM5 excellent (speech perfectly understandable)</a:t>
            </a:r>
          </a:p>
          <a:p>
            <a:pPr algn="just"/>
            <a:r>
              <a:rPr lang="en-US" dirty="0" smtClean="0">
                <a:latin typeface="Times New Roman" pitchFamily="18" charset="0"/>
                <a:cs typeface="Times New Roman" pitchFamily="18" charset="0"/>
              </a:rPr>
              <a:t>CM4 good (speech easily understandable, some noise)</a:t>
            </a:r>
          </a:p>
          <a:p>
            <a:pPr algn="just"/>
            <a:r>
              <a:rPr lang="en-US" dirty="0" smtClean="0">
                <a:latin typeface="Times New Roman" pitchFamily="18" charset="0"/>
                <a:cs typeface="Times New Roman" pitchFamily="18" charset="0"/>
              </a:rPr>
              <a:t>CM3 fair (speech understandable with a slight effort, occasional repetitions needed)</a:t>
            </a:r>
          </a:p>
          <a:p>
            <a:pPr algn="just"/>
            <a:r>
              <a:rPr lang="en-US" dirty="0" smtClean="0">
                <a:latin typeface="Times New Roman" pitchFamily="18" charset="0"/>
                <a:cs typeface="Times New Roman" pitchFamily="18" charset="0"/>
              </a:rPr>
              <a:t>CM2 poor (speech understandable only with considerable effort, frequent repetitions needed)</a:t>
            </a:r>
          </a:p>
          <a:p>
            <a:pPr algn="just"/>
            <a:r>
              <a:rPr lang="en-US" dirty="0" smtClean="0">
                <a:latin typeface="Times New Roman" pitchFamily="18" charset="0"/>
                <a:cs typeface="Times New Roman" pitchFamily="18" charset="0"/>
              </a:rPr>
              <a:t>CM1 unusable (speech not understandable)</a:t>
            </a:r>
          </a:p>
          <a:p>
            <a:pPr>
              <a:buNone/>
            </a:pPr>
            <a:r>
              <a:rPr lang="en-US" b="1" dirty="0" smtClean="0">
                <a:latin typeface="Times New Roman" pitchFamily="18" charset="0"/>
                <a:cs typeface="Times New Roman" pitchFamily="18" charset="0"/>
              </a:rPr>
              <a:t>(2) Service quality:</a:t>
            </a:r>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The system should serve an area as large as possible, because of irregular terrain con­figurations, it is usually not practical to cover 100 percent of the area for two reasons:</a:t>
            </a:r>
          </a:p>
          <a:p>
            <a:pPr lvl="0" algn="just">
              <a:buNone/>
            </a:pPr>
            <a:endParaRPr lang="en-US" dirty="0" smtClean="0">
              <a:latin typeface="Times New Roman" pitchFamily="18" charset="0"/>
              <a:cs typeface="Times New Roman" pitchFamily="18" charset="0"/>
            </a:endParaRPr>
          </a:p>
          <a:p>
            <a:pPr lvl="0" algn="just">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The transmitted power would have to be very high to illumi­nate weak spots with sufficient reception, a significant added cost factor.</a:t>
            </a:r>
          </a:p>
          <a:p>
            <a:pPr lvl="0" algn="just"/>
            <a:endParaRPr lang="en-US" dirty="0" smtClean="0">
              <a:latin typeface="Times New Roman" pitchFamily="18" charset="0"/>
              <a:cs typeface="Times New Roman" pitchFamily="18" charset="0"/>
            </a:endParaRPr>
          </a:p>
          <a:p>
            <a:pPr lvl="0" algn="just">
              <a:buNone/>
            </a:pPr>
            <a:r>
              <a:rPr lang="en-US" dirty="0" smtClean="0">
                <a:latin typeface="Times New Roman" pitchFamily="18" charset="0"/>
                <a:cs typeface="Times New Roman" pitchFamily="18" charset="0"/>
              </a:rPr>
              <a:t>(ii) Higher the transmitted power, harder it becomes to control interference.</a:t>
            </a:r>
          </a:p>
          <a:p>
            <a:pPr algn="just"/>
            <a:endParaRPr lang="en-US" dirty="0" smtClean="0"/>
          </a:p>
        </p:txBody>
      </p:sp>
      <p:sp>
        <p:nvSpPr>
          <p:cNvPr id="17" name="Rectangle 16"/>
          <p:cNvSpPr/>
          <p:nvPr/>
        </p:nvSpPr>
        <p:spPr>
          <a:xfrm>
            <a:off x="4936066" y="977023"/>
            <a:ext cx="3476413" cy="461665"/>
          </a:xfrm>
          <a:prstGeom prst="rect">
            <a:avLst/>
          </a:prstGeom>
        </p:spPr>
        <p:txBody>
          <a:bodyPr wrap="square">
            <a:spAutoFit/>
          </a:bodyPr>
          <a:lstStyle/>
          <a:p>
            <a:r>
              <a:rPr lang="en-US" sz="2400" b="1" dirty="0" smtClean="0">
                <a:latin typeface="Times New Roman" pitchFamily="18" charset="0"/>
                <a:cs typeface="Times New Roman" pitchFamily="18" charset="0"/>
              </a:rPr>
              <a:t>Performance Criteria</a:t>
            </a:r>
            <a:endParaRPr lang="en-US" sz="2400" dirty="0"/>
          </a:p>
        </p:txBody>
      </p:sp>
      <p:sp>
        <p:nvSpPr>
          <p:cNvPr id="18" name="Rectangle 17"/>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Unit-1&gt; </a:t>
            </a:r>
            <a:r>
              <a:rPr lang="en-US" dirty="0"/>
              <a:t>| &lt;</a:t>
            </a:r>
            <a:r>
              <a:rPr lang="en-US" dirty="0" smtClean="0"/>
              <a:t>Session-2&gt;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6</a:t>
            </a:fld>
            <a:endParaRPr lang="en-US"/>
          </a:p>
        </p:txBody>
      </p:sp>
      <p:sp>
        <p:nvSpPr>
          <p:cNvPr id="9" name="Rectangle 8"/>
          <p:cNvSpPr/>
          <p:nvPr/>
        </p:nvSpPr>
        <p:spPr>
          <a:xfrm>
            <a:off x="809896" y="1351508"/>
            <a:ext cx="10543904" cy="2585323"/>
          </a:xfrm>
          <a:prstGeom prst="rect">
            <a:avLst/>
          </a:prstGeom>
        </p:spPr>
        <p:txBody>
          <a:bodyPr wrap="square">
            <a:spAutoFit/>
          </a:bodyPr>
          <a:lstStyle/>
          <a:p>
            <a:pPr lvl="0" algn="just">
              <a:buNone/>
            </a:pPr>
            <a:r>
              <a:rPr lang="en-US" b="1" dirty="0" smtClean="0">
                <a:latin typeface="Times New Roman" pitchFamily="18" charset="0"/>
                <a:cs typeface="Times New Roman" pitchFamily="18" charset="0"/>
              </a:rPr>
              <a:t>(3) Number of dropped calls. </a:t>
            </a:r>
            <a:r>
              <a:rPr lang="en-US" dirty="0" smtClean="0">
                <a:latin typeface="Times New Roman" pitchFamily="18" charset="0"/>
                <a:cs typeface="Times New Roman" pitchFamily="18" charset="0"/>
              </a:rPr>
              <a:t>During </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calls in an hour, if a call is dropped and </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- 1 calls are completed, then the call drop rate is </a:t>
            </a:r>
            <a:r>
              <a:rPr lang="en-US" i="1" dirty="0" smtClean="0">
                <a:latin typeface="Times New Roman" pitchFamily="18" charset="0"/>
                <a:cs typeface="Times New Roman" pitchFamily="18" charset="0"/>
              </a:rPr>
              <a:t>1/Q.</a:t>
            </a:r>
            <a:r>
              <a:rPr lang="en-US" dirty="0" smtClean="0">
                <a:latin typeface="Times New Roman" pitchFamily="18" charset="0"/>
                <a:cs typeface="Times New Roman" pitchFamily="18" charset="0"/>
              </a:rPr>
              <a:t> This drop rate must be kept low. A high drop rate could be caused by either coverage problems or handoff problems related to inadequate channel availability.</a:t>
            </a:r>
            <a:endParaRPr lang="en-US" b="1" dirty="0" smtClean="0">
              <a:latin typeface="Times New Roman" pitchFamily="18" charset="0"/>
              <a:cs typeface="Times New Roman" pitchFamily="18" charset="0"/>
            </a:endParaRPr>
          </a:p>
          <a:p>
            <a:pPr algn="just"/>
            <a:endParaRPr lang="en-US"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Special features:	</a:t>
            </a:r>
          </a:p>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System would like to provide as many special features as possible, such as call forwarding, call waiting, voice stored (VSR) box, automatic roaming, or navigation services.</a:t>
            </a:r>
          </a:p>
          <a:p>
            <a:pPr algn="just"/>
            <a:endParaRPr lang="en-US" dirty="0">
              <a:latin typeface="Times New Roman" pitchFamily="18" charset="0"/>
              <a:cs typeface="Times New Roman" pitchFamily="18" charset="0"/>
            </a:endParaRPr>
          </a:p>
        </p:txBody>
      </p:sp>
      <p:sp>
        <p:nvSpPr>
          <p:cNvPr id="7169" name="Rectangle 1"/>
          <p:cNvSpPr>
            <a:spLocks noChangeArrowheads="1"/>
          </p:cNvSpPr>
          <p:nvPr/>
        </p:nvSpPr>
        <p:spPr bwMode="auto">
          <a:xfrm>
            <a:off x="0" y="0"/>
            <a:ext cx="184731" cy="63555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8900" b="0" i="0" u="none" strike="noStrike" cap="none" normalizeH="0" baseline="0" dirty="0">
                <a:ln>
                  <a:noFill/>
                </a:ln>
                <a:solidFill>
                  <a:schemeClr val="tx1"/>
                </a:solidFill>
                <a:effectLst/>
                <a:latin typeface="Arial" pitchFamily="34" charset="0"/>
                <a:cs typeface="Arial" pitchFamily="34" charset="0"/>
              </a:rPr>
              <a:t/>
            </a:r>
            <a:br>
              <a:rPr kumimoji="0" lang="en-US" sz="389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ectangle 15"/>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Unit-1&gt;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7</a:t>
            </a:fld>
            <a:endParaRPr lang="en-US"/>
          </a:p>
        </p:txBody>
      </p:sp>
      <p:sp>
        <p:nvSpPr>
          <p:cNvPr id="17" name="Rectangle 16"/>
          <p:cNvSpPr/>
          <p:nvPr/>
        </p:nvSpPr>
        <p:spPr>
          <a:xfrm>
            <a:off x="4038600" y="934285"/>
            <a:ext cx="4114800" cy="461665"/>
          </a:xfrm>
          <a:prstGeom prst="rect">
            <a:avLst/>
          </a:prstGeom>
        </p:spPr>
        <p:txBody>
          <a:bodyPr wrap="square">
            <a:spAutoFit/>
          </a:bodyPr>
          <a:lstStyle/>
          <a:p>
            <a:r>
              <a:rPr lang="en-US" sz="2400" b="1" dirty="0" smtClean="0">
                <a:latin typeface="Times New Roman" pitchFamily="18" charset="0"/>
                <a:cs typeface="Times New Roman" pitchFamily="18" charset="0"/>
              </a:rPr>
              <a:t>Planning of Cellular System</a:t>
            </a:r>
            <a:endParaRPr lang="en-US" sz="2400" dirty="0"/>
          </a:p>
        </p:txBody>
      </p:sp>
      <p:sp>
        <p:nvSpPr>
          <p:cNvPr id="18" name="Rectangle 17"/>
          <p:cNvSpPr/>
          <p:nvPr/>
        </p:nvSpPr>
        <p:spPr>
          <a:xfrm>
            <a:off x="966651" y="1395951"/>
            <a:ext cx="10387149" cy="5570756"/>
          </a:xfrm>
          <a:prstGeom prst="rect">
            <a:avLst/>
          </a:prstGeom>
        </p:spPr>
        <p:txBody>
          <a:bodyPr wrap="square">
            <a:spAutoFit/>
          </a:bodyPr>
          <a:lstStyle/>
          <a:p>
            <a:pPr marL="457200" indent="-457200">
              <a:buAutoNum type="arabicPeriod"/>
            </a:pPr>
            <a:r>
              <a:rPr lang="en-US" b="1" dirty="0" smtClean="0">
                <a:latin typeface="Times New Roman" pitchFamily="18" charset="0"/>
                <a:cs typeface="Times New Roman" pitchFamily="18" charset="0"/>
              </a:rPr>
              <a:t>Frequency Reuse strategies</a:t>
            </a:r>
          </a:p>
          <a:p>
            <a:pPr marL="457200" indent="-457200" algn="just">
              <a:buFont typeface="Wingdings" pitchFamily="2" charset="2"/>
              <a:buChar char="§"/>
            </a:pPr>
            <a:endParaRPr lang="en-US" b="1"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Each cellular base station is allocated a group of radio channels within a small geographic area called a cell.</a:t>
            </a:r>
          </a:p>
          <a:p>
            <a:pPr algn="just">
              <a:buFont typeface="Wingdings" pitchFamily="2" charset="2"/>
              <a:buChar char="§"/>
            </a:pP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By limiting the coverage area to within the boundary of the cell, the channel groups may be reused to cover different cells. </a:t>
            </a:r>
          </a:p>
          <a:p>
            <a:pPr algn="just">
              <a:buFont typeface="Wingdings" pitchFamily="2" charset="2"/>
              <a:buChar char="§"/>
            </a:pP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Frequency reuse or frequency planning </a:t>
            </a:r>
          </a:p>
          <a:p>
            <a:pPr algn="just">
              <a:buNone/>
            </a:pPr>
            <a:r>
              <a:rPr lang="en-US" dirty="0" smtClean="0">
                <a:latin typeface="Times New Roman" pitchFamily="18" charset="0"/>
                <a:cs typeface="Times New Roman" pitchFamily="18" charset="0"/>
              </a:rPr>
              <a:t>    •Seven groups of channel from A (X) to G.</a:t>
            </a:r>
          </a:p>
          <a:p>
            <a:pPr algn="just">
              <a:buNone/>
            </a:pPr>
            <a:r>
              <a:rPr lang="en-US" dirty="0" smtClean="0">
                <a:latin typeface="Times New Roman" pitchFamily="18" charset="0"/>
                <a:cs typeface="Times New Roman" pitchFamily="18" charset="0"/>
              </a:rPr>
              <a:t>    •Footprint of a cell - actual radio coverage.</a:t>
            </a:r>
          </a:p>
          <a:p>
            <a:pPr>
              <a:buNone/>
            </a:pPr>
            <a:r>
              <a:rPr lang="en-US" sz="1600" b="1" dirty="0" smtClean="0">
                <a:latin typeface="Times New Roman" pitchFamily="18" charset="0"/>
                <a:cs typeface="Times New Roman" pitchFamily="18" charset="0"/>
              </a:rPr>
              <a:t>3. Hand-off Strategies</a:t>
            </a:r>
          </a:p>
          <a:p>
            <a:pPr>
              <a:buNone/>
            </a:pPr>
            <a:endParaRPr lang="en-US" sz="1600" b="1"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When a mobile moves into a different cell while a conversation is in progress, the MSC automatically transfers the call to a new channel belonging to the new base station.</a:t>
            </a:r>
          </a:p>
          <a:p>
            <a:pPr algn="just">
              <a:buFont typeface="Wingdings" pitchFamily="2" charset="2"/>
              <a:buChar char="§"/>
            </a:pPr>
            <a:r>
              <a:rPr lang="en-US" dirty="0" smtClean="0">
                <a:latin typeface="Times New Roman" pitchFamily="18" charset="0"/>
                <a:cs typeface="Times New Roman" pitchFamily="18" charset="0"/>
              </a:rPr>
              <a:t>Handoff operation </a:t>
            </a:r>
          </a:p>
          <a:p>
            <a:pPr algn="just">
              <a:buNone/>
            </a:pPr>
            <a:r>
              <a:rPr lang="en-US" dirty="0" smtClean="0">
                <a:latin typeface="Times New Roman" pitchFamily="18" charset="0"/>
                <a:cs typeface="Times New Roman" pitchFamily="18" charset="0"/>
              </a:rPr>
              <a:t>– identifying a new base station </a:t>
            </a:r>
          </a:p>
          <a:p>
            <a:pPr algn="just">
              <a:buNone/>
            </a:pPr>
            <a:r>
              <a:rPr lang="en-US" dirty="0" smtClean="0">
                <a:latin typeface="Times New Roman" pitchFamily="18" charset="0"/>
                <a:cs typeface="Times New Roman" pitchFamily="18" charset="0"/>
              </a:rPr>
              <a:t>– re-allocating the voice and control channels with the new base station</a:t>
            </a:r>
          </a:p>
          <a:p>
            <a:pPr algn="just">
              <a:buNone/>
            </a:pP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
        <p:nvSpPr>
          <p:cNvPr id="16" name="Rectangle 15"/>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Unit1&gt; </a:t>
            </a:r>
            <a:r>
              <a:rPr lang="en-US" dirty="0"/>
              <a:t>| &lt;</a:t>
            </a:r>
            <a:r>
              <a:rPr lang="en-US" dirty="0" smtClean="0"/>
              <a:t>Session-4&gt;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8</a:t>
            </a:fld>
            <a:endParaRPr lang="en-US"/>
          </a:p>
        </p:txBody>
      </p:sp>
      <p:sp>
        <p:nvSpPr>
          <p:cNvPr id="18" name="Rectangle 17"/>
          <p:cNvSpPr/>
          <p:nvPr/>
        </p:nvSpPr>
        <p:spPr>
          <a:xfrm>
            <a:off x="990599" y="1449977"/>
            <a:ext cx="9655629" cy="2585323"/>
          </a:xfrm>
          <a:prstGeom prst="rect">
            <a:avLst/>
          </a:prstGeom>
        </p:spPr>
        <p:txBody>
          <a:bodyPr wrap="square">
            <a:spAutoFit/>
          </a:bodyPr>
          <a:lstStyle/>
          <a:p>
            <a:pPr marL="457200" indent="-457200">
              <a:buNone/>
            </a:pPr>
            <a:endParaRPr lang="en-US" b="1" dirty="0" smtClean="0">
              <a:latin typeface="Times New Roman" pitchFamily="18" charset="0"/>
              <a:cs typeface="Times New Roman" pitchFamily="18" charset="0"/>
            </a:endParaRPr>
          </a:p>
          <a:p>
            <a:pPr marL="457200" indent="-457200">
              <a:buAutoNum type="arabicPeriod"/>
            </a:pPr>
            <a:r>
              <a:rPr lang="en-US" b="1" dirty="0" smtClean="0">
                <a:latin typeface="Times New Roman" pitchFamily="18" charset="0"/>
                <a:cs typeface="Times New Roman" pitchFamily="18" charset="0"/>
              </a:rPr>
              <a:t>Concept of frequency Reuse Channels</a:t>
            </a:r>
          </a:p>
          <a:p>
            <a:pPr marL="457200" indent="-457200">
              <a:buNone/>
            </a:pPr>
            <a:endParaRPr lang="en-US" b="1"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A radio channel consists of a pair of frequencies one for each direction of transmission that is used for full-duplex operation.</a:t>
            </a:r>
          </a:p>
          <a:p>
            <a:pPr algn="just">
              <a:buNone/>
            </a:pP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Particular radio channels, say F1, used in one geographic zone to call a cell, say C1, with a coverage radius R can be used in another cell with the same coverage radius at a distance D away.</a:t>
            </a:r>
          </a:p>
          <a:p>
            <a:pPr algn="just">
              <a:buFont typeface="Wingdings" pitchFamily="2" charset="2"/>
              <a:buChar char="§"/>
            </a:pPr>
            <a:endParaRPr lang="en-US" b="1" dirty="0" smtClean="0">
              <a:latin typeface="Times New Roman" pitchFamily="18" charset="0"/>
              <a:cs typeface="Times New Roman" pitchFamily="18" charset="0"/>
            </a:endParaRPr>
          </a:p>
        </p:txBody>
      </p:sp>
      <p:pic>
        <p:nvPicPr>
          <p:cNvPr id="19" name="Picture 2"/>
          <p:cNvPicPr>
            <a:picLocks noChangeAspect="1" noChangeArrowheads="1"/>
          </p:cNvPicPr>
          <p:nvPr/>
        </p:nvPicPr>
        <p:blipFill>
          <a:blip r:embed="rId2"/>
          <a:srcRect/>
          <a:stretch>
            <a:fillRect/>
          </a:stretch>
        </p:blipFill>
        <p:spPr bwMode="auto">
          <a:xfrm>
            <a:off x="3440627" y="4035300"/>
            <a:ext cx="5886253" cy="2172493"/>
          </a:xfrm>
          <a:prstGeom prst="rect">
            <a:avLst/>
          </a:prstGeom>
          <a:noFill/>
          <a:ln w="9525">
            <a:noFill/>
            <a:miter lim="800000"/>
            <a:headEnd/>
            <a:tailEnd/>
          </a:ln>
          <a:effectLst/>
        </p:spPr>
      </p:pic>
      <p:sp>
        <p:nvSpPr>
          <p:cNvPr id="12" name="Rectangle 11"/>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&lt;CMC&gt; </a:t>
            </a:r>
            <a:r>
              <a:rPr lang="en-US" dirty="0"/>
              <a:t>| &lt;</a:t>
            </a:r>
            <a:r>
              <a:rPr lang="en-US" dirty="0" smtClean="0"/>
              <a:t>Unit-2&gt; </a:t>
            </a:r>
            <a:r>
              <a:rPr lang="en-US" dirty="0"/>
              <a:t>| &lt;</a:t>
            </a:r>
            <a:r>
              <a:rPr lang="en-US" dirty="0" smtClean="0"/>
              <a:t>Session-1&gt;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9</a:t>
            </a:fld>
            <a:endParaRPr lang="en-US"/>
          </a:p>
        </p:txBody>
      </p:sp>
      <p:sp>
        <p:nvSpPr>
          <p:cNvPr id="15" name="Rectangle 14"/>
          <p:cNvSpPr/>
          <p:nvPr/>
        </p:nvSpPr>
        <p:spPr>
          <a:xfrm>
            <a:off x="2969623" y="977023"/>
            <a:ext cx="6096000" cy="646331"/>
          </a:xfrm>
          <a:prstGeom prst="rect">
            <a:avLst/>
          </a:prstGeom>
        </p:spPr>
        <p:txBody>
          <a:bodyPr>
            <a:spAutoFit/>
          </a:bodyPr>
          <a:lstStyle/>
          <a:p>
            <a:pPr algn="ctr"/>
            <a:r>
              <a:rPr lang="en-US" b="1" dirty="0" smtClean="0">
                <a:latin typeface="Times New Roman" pitchFamily="18" charset="0"/>
                <a:cs typeface="Times New Roman" pitchFamily="18" charset="0"/>
              </a:rPr>
              <a:t>UNIT-2 (Lecture:01)</a:t>
            </a:r>
          </a:p>
          <a:p>
            <a:pPr algn="ctr"/>
            <a:r>
              <a:rPr lang="en-US" b="1" dirty="0" smtClean="0">
                <a:latin typeface="Times New Roman" pitchFamily="18" charset="0"/>
                <a:cs typeface="Times New Roman" pitchFamily="18" charset="0"/>
              </a:rPr>
              <a:t>Cell coverage for signal and traffic</a:t>
            </a:r>
          </a:p>
        </p:txBody>
      </p:sp>
      <p:sp>
        <p:nvSpPr>
          <p:cNvPr id="16" name="Rectangle 15"/>
          <p:cNvSpPr/>
          <p:nvPr/>
        </p:nvSpPr>
        <p:spPr>
          <a:xfrm>
            <a:off x="955766" y="2625634"/>
            <a:ext cx="10398034" cy="2031325"/>
          </a:xfrm>
          <a:prstGeom prst="rect">
            <a:avLst/>
          </a:prstGeom>
        </p:spPr>
        <p:txBody>
          <a:bodyPr wrap="square">
            <a:spAutoFit/>
          </a:bodyPr>
          <a:lstStyle/>
          <a:p>
            <a:pPr algn="just">
              <a:buFont typeface="Wingdings" pitchFamily="2" charset="2"/>
              <a:buChar char="§"/>
            </a:pPr>
            <a:r>
              <a:rPr lang="en-US" dirty="0" smtClean="0">
                <a:latin typeface="Times New Roman" pitchFamily="18" charset="0"/>
                <a:cs typeface="Times New Roman" pitchFamily="18" charset="0"/>
              </a:rPr>
              <a:t>The Lee “</a:t>
            </a:r>
            <a:r>
              <a:rPr lang="en-US" b="1" dirty="0" smtClean="0">
                <a:latin typeface="Times New Roman" pitchFamily="18" charset="0"/>
                <a:cs typeface="Times New Roman" pitchFamily="18" charset="0"/>
              </a:rPr>
              <a:t>point</a:t>
            </a:r>
            <a:r>
              <a:rPr lang="en-US" dirty="0" smtClean="0">
                <a:latin typeface="Times New Roman" pitchFamily="18" charset="0"/>
                <a:cs typeface="Times New Roman" pitchFamily="18" charset="0"/>
              </a:rPr>
              <a:t>–to–</a:t>
            </a:r>
            <a:r>
              <a:rPr lang="en-US" b="1" dirty="0" smtClean="0">
                <a:latin typeface="Times New Roman" pitchFamily="18" charset="0"/>
                <a:cs typeface="Times New Roman" pitchFamily="18" charset="0"/>
              </a:rPr>
              <a:t>point</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model</a:t>
            </a:r>
            <a:r>
              <a:rPr lang="en-US" dirty="0" smtClean="0">
                <a:latin typeface="Times New Roman" pitchFamily="18" charset="0"/>
                <a:cs typeface="Times New Roman" pitchFamily="18" charset="0"/>
              </a:rPr>
              <a:t> predicts each local mean of the received signal strength at the </a:t>
            </a:r>
            <a:r>
              <a:rPr lang="en-US" b="1" dirty="0" smtClean="0">
                <a:latin typeface="Times New Roman" pitchFamily="18" charset="0"/>
                <a:cs typeface="Times New Roman" pitchFamily="18" charset="0"/>
              </a:rPr>
              <a:t>mobile</a:t>
            </a:r>
            <a:r>
              <a:rPr lang="en-US" dirty="0" smtClean="0">
                <a:latin typeface="Times New Roman" pitchFamily="18" charset="0"/>
                <a:cs typeface="Times New Roman" pitchFamily="18" charset="0"/>
              </a:rPr>
              <a:t> terminal based on the radio path between the base station and the </a:t>
            </a:r>
            <a:r>
              <a:rPr lang="en-US" b="1" dirty="0" smtClean="0">
                <a:latin typeface="Times New Roman" pitchFamily="18" charset="0"/>
                <a:cs typeface="Times New Roman" pitchFamily="18" charset="0"/>
              </a:rPr>
              <a:t>mobile</a:t>
            </a:r>
            <a:r>
              <a:rPr lang="en-US" dirty="0" smtClean="0">
                <a:latin typeface="Times New Roman" pitchFamily="18" charset="0"/>
                <a:cs typeface="Times New Roman" pitchFamily="18" charset="0"/>
              </a:rPr>
              <a:t> unit, and plots all the predicted local means along a path in a </a:t>
            </a:r>
            <a:r>
              <a:rPr lang="en-US" b="1" dirty="0" smtClean="0">
                <a:latin typeface="Times New Roman" pitchFamily="18" charset="0"/>
                <a:cs typeface="Times New Roman" pitchFamily="18" charset="0"/>
              </a:rPr>
              <a:t>mobile</a:t>
            </a:r>
            <a:r>
              <a:rPr lang="en-US" dirty="0" smtClean="0">
                <a:latin typeface="Times New Roman" pitchFamily="18" charset="0"/>
                <a:cs typeface="Times New Roman" pitchFamily="18" charset="0"/>
              </a:rPr>
              <a:t> cellular environment.</a:t>
            </a:r>
          </a:p>
          <a:p>
            <a:pPr algn="just">
              <a:buNone/>
            </a:pP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The term is also used in computer networking and computer architecture to refer to a wire or other connection that links only two computers or circuits, as opposed to other network topologies such as buses or crossbar switches which can connect many communications devices.</a:t>
            </a:r>
            <a:endParaRPr lang="en-US" dirty="0"/>
          </a:p>
        </p:txBody>
      </p:sp>
      <p:sp>
        <p:nvSpPr>
          <p:cNvPr id="17" name="Rectangle 16"/>
          <p:cNvSpPr/>
          <p:nvPr/>
        </p:nvSpPr>
        <p:spPr>
          <a:xfrm>
            <a:off x="4605848" y="2037806"/>
            <a:ext cx="2980303" cy="369332"/>
          </a:xfrm>
          <a:prstGeom prst="rect">
            <a:avLst/>
          </a:prstGeom>
        </p:spPr>
        <p:txBody>
          <a:bodyPr wrap="none">
            <a:spAutoFit/>
          </a:bodyPr>
          <a:lstStyle/>
          <a:p>
            <a:r>
              <a:rPr lang="fr-FR" b="1" u="sng" dirty="0" smtClean="0">
                <a:latin typeface="Times New Roman" pitchFamily="18" charset="0"/>
                <a:cs typeface="Times New Roman" pitchFamily="18" charset="0"/>
              </a:rPr>
              <a:t>Mobile Point to Point Model</a:t>
            </a:r>
            <a:endParaRPr lang="en-US" u="sng" dirty="0"/>
          </a:p>
        </p:txBody>
      </p:sp>
      <p:sp>
        <p:nvSpPr>
          <p:cNvPr id="18" name="Rectangle 17"/>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echnocrats Online Lectures" id="{13FB5987-0490-8245-8D84-9E0D7E106FA3}" vid="{3C03E0A4-34C3-A54A-B51E-7FE39E5006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TotalTime>
  <Words>2131</Words>
  <Application>Microsoft Office PowerPoint</Application>
  <PresentationFormat>Custom</PresentationFormat>
  <Paragraphs>303</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Saurabh Karsoliya</dc:creator>
  <cp:lastModifiedBy>Administrator</cp:lastModifiedBy>
  <cp:revision>99</cp:revision>
  <dcterms:created xsi:type="dcterms:W3CDTF">2020-12-11T08:51:54Z</dcterms:created>
  <dcterms:modified xsi:type="dcterms:W3CDTF">2023-05-02T12:49:52Z</dcterms:modified>
</cp:coreProperties>
</file>